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attanakarn Light" charset="1" panose="00000000000000000000"/>
      <p:regular r:id="rId22"/>
    </p:embeddedFont>
    <p:embeddedFont>
      <p:font typeface="Pattanakarn Bold" charset="1" panose="00000000000000000000"/>
      <p:regular r:id="rId24"/>
    </p:embeddedFont>
    <p:embeddedFont>
      <p:font typeface="Pattanakarn"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fonts/font31.fntdata" Type="http://schemas.openxmlformats.org/officeDocument/2006/relationships/font"/><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35" Target="notesSlides/notesSlide12.xml" Type="http://schemas.openxmlformats.org/officeDocument/2006/relationships/notesSlide"/><Relationship Id="rId36" Target="notesSlides/notesSlide13.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everybody, my name is Adrian Necaj, and today I'll be presenting my research on network segmentation as a security measure for Internet of Things systems in residential high-rise buildings. This research examines whether isolating IoT devices into separate network segments can effectively reduce the risk of lateral movement attacks in building automation environments.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want to be transparent about this study's limitations. This research used controlled simulation rather than live penetration testing against real hardware. While this is appropriate for preliminary research, the findings should be validated with real-world testbeds.</a:t>
            </a:r>
          </a:p>
          <a:p>
            <a:r>
              <a:rPr lang="en-US"/>
              <a:t/>
            </a:r>
          </a:p>
          <a:p>
            <a:r>
              <a:rPr lang="en-US"/>
              <a:t>The attack scenarios, while realistic, were simplified compared to the full range of techniques sophisticated attackers might employ.</a:t>
            </a:r>
          </a:p>
          <a:p>
            <a:r>
              <a:rPr lang="en-US"/>
              <a:t/>
            </a:r>
          </a:p>
          <a:p>
            <a:r>
              <a:rPr lang="en-US"/>
              <a:t>And the controlled environment doesn't capture all the complexity of actual building networks, including mixed wired and wireless environments, diverse protocols like Zigbee and Z-Wave, and the operational constraints of 24/7 building systems.</a:t>
            </a:r>
          </a:p>
          <a:p>
            <a:r>
              <a:rPr lang="en-US"/>
              <a:t>These limitations point directly to important areas for future research.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preliminary work opens several important research directions.</a:t>
            </a:r>
          </a:p>
          <a:p>
            <a:r>
              <a:rPr lang="en-US"/>
              <a:t/>
            </a:r>
          </a:p>
          <a:p>
            <a:r>
              <a:rPr lang="en-US"/>
              <a:t>First, validation using real hardware testbeds with actual IoT devices from different manufacturers would strengthen the findings and reveal implementation challenges that don't appear in simulation.</a:t>
            </a:r>
          </a:p>
          <a:p>
            <a:r>
              <a:rPr lang="en-US"/>
              <a:t/>
            </a:r>
          </a:p>
          <a:p>
            <a:r>
              <a:rPr lang="en-US"/>
              <a:t>Second, exploring microsegmentation—even finer-grained isolation at the device level—could provide additional security benefits.</a:t>
            </a:r>
          </a:p>
          <a:p>
            <a:r>
              <a:rPr lang="en-US"/>
              <a:t/>
            </a:r>
          </a:p>
          <a:p>
            <a:r>
              <a:rPr lang="en-US"/>
              <a:t>Third, investigating automated policy enforcement and software-defined networking approaches would enable dynamic adaptation to changing threats and building requirements.</a:t>
            </a:r>
          </a:p>
          <a:p>
            <a:r>
              <a:rPr lang="en-US"/>
              <a:t/>
            </a:r>
          </a:p>
          <a:p>
            <a:r>
              <a:rPr lang="en-US"/>
              <a:t>Fourth, incorporating cost-benefit analysis would help building managers make informed decisions about segmentation implementation.</a:t>
            </a:r>
          </a:p>
          <a:p>
            <a:r>
              <a:rPr lang="en-US"/>
              <a:t/>
            </a:r>
          </a:p>
          <a:p>
            <a:r>
              <a:rPr lang="en-US"/>
              <a:t>And finally, expanding the research to include mixed protocol environments—Zigbee, Z-Wave, BACnet—would provide more comprehensive guidance for heterogeneous building automation systems.</a:t>
            </a:r>
          </a:p>
          <a:p>
            <a:r>
              <a:rPr lang="en-US"/>
              <a:t>Each of these directions would contribute to making segmentation more practical and effective for real-world deployment.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me conclude with the key takeaways from this research.</a:t>
            </a:r>
          </a:p>
          <a:p>
            <a:r>
              <a:rPr lang="en-US"/>
              <a:t/>
            </a:r>
          </a:p>
          <a:p>
            <a:r>
              <a:rPr lang="en-US"/>
              <a:t>First, network segmentation provides measurable and significant security improvements in residential IoT environments. We saw a 67% reduction in lateral movement success, five times longer time-to-compromise, and dramatically improved detection capability.</a:t>
            </a:r>
          </a:p>
          <a:p>
            <a:r>
              <a:rPr lang="en-US"/>
              <a:t/>
            </a:r>
          </a:p>
          <a:p>
            <a:r>
              <a:rPr lang="en-US"/>
              <a:t>Second, segmentation creates effective defense-in-depth even when underlying device vulnerabilities cannot be immediately patched. This makes it a practical solution for buildings with legacy systems or limited IT resources.</a:t>
            </a:r>
          </a:p>
          <a:p>
            <a:r>
              <a:rPr lang="en-US"/>
              <a:t/>
            </a:r>
          </a:p>
          <a:p>
            <a:r>
              <a:rPr lang="en-US"/>
              <a:t>Third, these improvements come from architectural changes at the network infrastructure level, making segmentation a scalable approach that benefits all connected devices simultaneously.</a:t>
            </a:r>
          </a:p>
          <a:p>
            <a:r>
              <a:rPr lang="en-US"/>
              <a:t/>
            </a:r>
          </a:p>
          <a:p>
            <a:r>
              <a:rPr lang="en-US"/>
              <a:t>The evidence strongly supports implementing network segmentation as a foundational security control for residential high-rise IoT systems. While not a complete solution—it must be combined with credential management, monitoring, and device hardening—segmentation provides a critical layer of defense that meaningfully constrains attacker mobility.</a:t>
            </a:r>
          </a:p>
          <a:p>
            <a:r>
              <a:rPr lang="en-US"/>
              <a:t/>
            </a:r>
          </a:p>
          <a:p>
            <a:r>
              <a:rPr lang="en-US"/>
              <a:t>For building managers and security professionals, this research provides quantitative evidence supporting investment in network segmentation as a practical, effective method for reducing IoT security risks.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for your time. I'm happy to answer any questions you might have about the methodology, findings, or implications of this research. You can also reach me at the email on screen if you'd like to discuss this work further.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Modern residential high-rise buildings are increasingly dependent on IoT devices for everything from smart locks and surveillance cameras to HVAC systems and elevator controls. These devices improve convenience and operational efficiency, but they also introduce significant security risks.</a:t>
            </a:r>
          </a:p>
          <a:p>
            <a:r>
              <a:rPr lang="en-US"/>
              <a:t/>
            </a:r>
          </a:p>
          <a:p>
            <a:r>
              <a:rPr lang="en-US"/>
              <a:t>The core problem is that most buildings deploy these devices on flat networks—meaning all devices share the same network space without isolation. When an attacker compromises just one device, like a thermostat with a default password, they gain direct access to the entire network. This enables what we call lateral movement, where attackers pivot from one compromised device to more critical systems.</a:t>
            </a:r>
          </a:p>
          <a:p>
            <a:r>
              <a:rPr lang="en-US"/>
              <a:t/>
            </a:r>
          </a:p>
          <a:p>
            <a:r>
              <a:rPr lang="en-US"/>
              <a:t>This risk is compounded by three factors: first, device heterogeneity and legacy systems that are difficult to patch; second, weak credential practices like default passwords; and third, building management teams that often lack dedicated cybersecurity expertise.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me illustrate this with a concrete example. Imagine a Manhattan high-rise that recently installed smart thermostats and IP cameras. To simplify deployment, all devices were connected to the same internal network.</a:t>
            </a:r>
          </a:p>
          <a:p>
            <a:r>
              <a:rPr lang="en-US"/>
              <a:t>One thermostat is running outdated firmware and uses a default administrative password. An attacker discovers this through external scanning and exploits the vulnerability.</a:t>
            </a:r>
          </a:p>
          <a:p>
            <a:r>
              <a:rPr lang="en-US"/>
              <a:t/>
            </a:r>
          </a:p>
          <a:p>
            <a:r>
              <a:rPr lang="en-US"/>
              <a:t>Once inside, because there's no network segmentation, the attacker can immediately see all other IoT devices. They enumerate open services, access unencrypted camera streams, and begin brute-forcing credentials on the access control system.</a:t>
            </a:r>
          </a:p>
          <a:p>
            <a:r>
              <a:rPr lang="en-US"/>
              <a:t/>
            </a:r>
          </a:p>
          <a:p>
            <a:r>
              <a:rPr lang="en-US"/>
              <a:t>Within minutes—literally minutes—what started as a compromised thermostat escalates to full control of building security, including surveillance cameras and door locks. This has direct implications for resident safety and privacy.</a:t>
            </a:r>
          </a:p>
          <a:p>
            <a:r>
              <a:rPr lang="en-US"/>
              <a:t>This scenario demonstrates why we need a better approach, and that's where network segmentation comes 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My hypothesis is straightforward: implementing network segmentation for IoT systems in residential high-rises will significantly reduce both the likelihood and impact of lateral movement attacks.</a:t>
            </a:r>
          </a:p>
          <a:p>
            <a:r>
              <a:rPr lang="en-US"/>
              <a:t/>
            </a:r>
          </a:p>
          <a:p>
            <a:r>
              <a:rPr lang="en-US"/>
              <a:t>The approach is to place devices into separate logical networks—what we call VLANs—based on their function. HVAC systems go in one segment, cameras in another, access control in a third, and so on.</a:t>
            </a:r>
          </a:p>
          <a:p>
            <a:r>
              <a:rPr lang="en-US"/>
              <a:t/>
            </a:r>
          </a:p>
          <a:p>
            <a:r>
              <a:rPr lang="en-US"/>
              <a:t>This aligns with Zero Trust security principles, which emphasize eliminating implicit trust between systems. Instead of assuming everything on the network is safe, we isolate systems and only permit explicitly authorized communications.</a:t>
            </a:r>
          </a:p>
          <a:p>
            <a:r>
              <a:rPr lang="en-US"/>
              <a:t/>
            </a:r>
          </a:p>
          <a:p>
            <a:r>
              <a:rPr lang="en-US"/>
              <a:t>The goal is to contain breaches and make it measurably harder for attackers to move laterally through the building's infrastructure.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Before diving into my methodology, let me briefly contextualize this work within existing research.</a:t>
            </a:r>
          </a:p>
          <a:p>
            <a:r>
              <a:rPr lang="en-US"/>
              <a:t/>
            </a:r>
          </a:p>
          <a:p>
            <a:r>
              <a:rPr lang="en-US"/>
              <a:t>The PoisonIvy study by Puche Rondon and colleagues demonstrated that flat networks enable extremely rapid lateral movement in smart buildings—with average pivot times under 10 minutes. My work builds on this by quantifying how segmentation specifically affects those risks.</a:t>
            </a:r>
          </a:p>
          <a:p>
            <a:r>
              <a:rPr lang="en-US"/>
              <a:t/>
            </a:r>
          </a:p>
          <a:p>
            <a:r>
              <a:rPr lang="en-US"/>
              <a:t>The BIoTA framework by Haque and team modeled attack paths through building automation systems, showing how attackers can traverse HVAC controls to reach central management. While they modeled these paths theoretically, my research measures how segmentation actually disrupts attacker mobility in practice.</a:t>
            </a:r>
          </a:p>
          <a:p>
            <a:r>
              <a:rPr lang="en-US"/>
              <a:t/>
            </a:r>
          </a:p>
          <a:p>
            <a:r>
              <a:rPr lang="en-US"/>
              <a:t>Research by Awad and Hamed on intrusion detection highlighted fundamental challenges in monitoring IoT devices due to limited resources and difficulty establishing baselines. This reinforces why prevention through segmentation is valuable—it reduces the pathways that need monitoring.</a:t>
            </a:r>
          </a:p>
          <a:p>
            <a:r>
              <a:rPr lang="en-US"/>
              <a:t/>
            </a:r>
          </a:p>
          <a:p>
            <a:r>
              <a:rPr lang="en-US"/>
              <a:t>Finally, work by Djehaiche showed how legacy infrastructure makes isolation difficult in older buildings. This helps explain why flat networks remain common despite known risks, and my work demonstrates that segmentation still provides meaningful security benefits even in these heterogeneous environments.</a:t>
            </a:r>
          </a:p>
          <a:p>
            <a:r>
              <a:rPr lang="en-US"/>
              <a:t/>
            </a:r>
          </a:p>
          <a:p>
            <a:r>
              <a:rPr lang="en-US"/>
              <a:t>The gap I'm addressing is that while these studies establish the importance of isolation, few provide specific, quantifiable measurements of segmentation effectiveness in residential building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test this hypothesis, I used controlled network simulation rather than live testing, which is appropriate for preliminary research.</a:t>
            </a:r>
          </a:p>
          <a:p>
            <a:r>
              <a:rPr lang="en-US"/>
              <a:t/>
            </a:r>
          </a:p>
          <a:p>
            <a:r>
              <a:rPr lang="en-US"/>
              <a:t>I built two network environments using GNS3 simulation software with custom Python scripts to automate attack scenarios. The first was a flat IoT architecture where all devices share one network. The second implemented segmentation using VLANs with access control lists restricting communications between segments.</a:t>
            </a:r>
          </a:p>
          <a:p>
            <a:r>
              <a:rPr lang="en-US"/>
              <a:t/>
            </a:r>
          </a:p>
          <a:p>
            <a:r>
              <a:rPr lang="en-US"/>
              <a:t>I modeled 40 IoT devices distributed across four categories: HVAC systems, access control, cameras, and environmental sensors. Each device was implemented as a virtualized Linux instance running representative IoT services.</a:t>
            </a:r>
          </a:p>
          <a:p>
            <a:r>
              <a:rPr lang="en-US"/>
              <a:t/>
            </a:r>
          </a:p>
          <a:p>
            <a:r>
              <a:rPr lang="en-US"/>
              <a:t>Critically, both environments used identical device configurations, firmware versions, and vulnerabilities. This ensures that any differences in outcomes are due to segmentation alone, not differences in device security.</a:t>
            </a:r>
          </a:p>
          <a:p>
            <a:r>
              <a:rPr lang="en-US"/>
              <a:t/>
            </a:r>
          </a:p>
          <a:p>
            <a:r>
              <a:rPr lang="en-US"/>
              <a:t>Each test consisted of 20 simulated attack scenarios using realistic techniques: credential reuse, protocol abuse, and exploitation of default services. This allowed me to measure segmentation's impact across multiple security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measured four distinct security metrics to evaluate segmentation effectiveness comprehensively.</a:t>
            </a:r>
          </a:p>
          <a:p>
            <a:r>
              <a:rPr lang="en-US"/>
              <a:t/>
            </a:r>
          </a:p>
          <a:p>
            <a:r>
              <a:rPr lang="en-US"/>
              <a:t>First, Rate of Lateral Movement Success—the percentage of attack attempts that successfully compromised target devices. This directly measures whether segmentation stops attackers.</a:t>
            </a:r>
          </a:p>
          <a:p>
            <a:r>
              <a:rPr lang="en-US"/>
              <a:t/>
            </a:r>
          </a:p>
          <a:p>
            <a:r>
              <a:rPr lang="en-US"/>
              <a:t>Second, Average Time to Compromise—how long it takes from initial reconnaissance to successful breach. Even if attacks eventually succeed, forcing attackers to spend more time gives defenders a better chance to detect and respond.</a:t>
            </a:r>
          </a:p>
          <a:p>
            <a:r>
              <a:rPr lang="en-US"/>
              <a:t/>
            </a:r>
          </a:p>
          <a:p>
            <a:r>
              <a:rPr lang="en-US"/>
              <a:t>Third, Vulnerability Density—the total number of exploitable vulnerabilities visible from a compromised device. Segmentation should reduce this by limiting what attackers can see.</a:t>
            </a:r>
          </a:p>
          <a:p>
            <a:r>
              <a:rPr lang="en-US"/>
              <a:t/>
            </a:r>
          </a:p>
          <a:p>
            <a:r>
              <a:rPr lang="en-US"/>
              <a:t>And fourth, Detection Rate—the percentage of attacks that generated identifiable anomalous traffic. Segmentation should make attacks more obvious because cross-segment traffic stands out against normal baseline behavior.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results strongly support the hypothesis. Let me walk you through what we found.</a:t>
            </a:r>
          </a:p>
          <a:p>
            <a:r>
              <a:rPr lang="en-US"/>
              <a:t/>
            </a:r>
          </a:p>
          <a:p>
            <a:r>
              <a:rPr lang="en-US"/>
              <a:t>In the flat network, attackers </a:t>
            </a:r>
          </a:p>
          <a:p>
            <a:r>
              <a:rPr lang="en-US"/>
              <a:t>achieved an 85% lateral movement success rate and compromised systems in an average of just 3 minutes. The detection rate was only 35%, and attackers could see an average of 12 exploitable vulnerabilities from any compromised device.</a:t>
            </a:r>
          </a:p>
          <a:p>
            <a:r>
              <a:rPr lang="en-US"/>
              <a:t/>
            </a:r>
          </a:p>
          <a:p>
            <a:r>
              <a:rPr lang="en-US"/>
              <a:t>With segmentation implemented, lateral movement success dropped dramatically to 25%—that's a 67% reduction. Time to compromise increased five-fold to 15 minutes, giving defenders a much larger detection window.</a:t>
            </a:r>
          </a:p>
          <a:p>
            <a:r>
              <a:rPr lang="en-US"/>
              <a:t/>
            </a:r>
          </a:p>
          <a:p>
            <a:r>
              <a:rPr lang="en-US"/>
              <a:t>Detection rates more than doubled from 35% to 70%—a 180% improvement. This makes sense because cross-segment traffic creates obvious anomalies that are easier to identify.</a:t>
            </a:r>
          </a:p>
          <a:p>
            <a:r>
              <a:rPr lang="en-US"/>
              <a:t>Vulnerability density dropped from 12 to just 5 accessible vulnerabilities, demonstrating that segmentation effectively reduces the visible attack surface.</a:t>
            </a:r>
          </a:p>
          <a:p>
            <a:r>
              <a:rPr lang="en-US"/>
              <a:t/>
            </a:r>
          </a:p>
          <a:p>
            <a:r>
              <a:rPr lang="en-US"/>
              <a:t>It's important to note that the 25% residual success rate occurred when target devices were in the same VLAN as the initial compromise. This shows that segmentation constrains but doesn't eliminate lateral movement within segments—highlighting the importance of complementary controls like strong credential management and device hardening.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a critical insight: these security improvements occurred despite unchanged device vulnerabilities. The devices in both tests had the same weak configurations, outdated firmware, and default credentials.</a:t>
            </a:r>
          </a:p>
          <a:p>
            <a:r>
              <a:rPr lang="en-US"/>
              <a:t/>
            </a:r>
          </a:p>
          <a:p>
            <a:r>
              <a:rPr lang="en-US"/>
              <a:t>This demonstrates that segmentation provides valuable defense-in-depth even when patching legacy devices is impossible or impractical—which is often the case in building automation systems.</a:t>
            </a:r>
          </a:p>
          <a:p>
            <a:r>
              <a:rPr lang="en-US"/>
              <a:t/>
            </a:r>
          </a:p>
          <a:p>
            <a:r>
              <a:rPr lang="en-US"/>
              <a:t>This is particularly important for residential buildings where devices may be difficult or expensive to update, or where building management lacks the technical resources for comprehensive device hardening.</a:t>
            </a:r>
          </a:p>
          <a:p>
            <a:r>
              <a:rPr lang="en-US"/>
              <a:t/>
            </a:r>
          </a:p>
          <a:p>
            <a:r>
              <a:rPr lang="en-US"/>
              <a:t>Segmentation creates meaningful barriers to attack progression without requiring you to first fix every vulnerability on every device. It's a practical, implementable control that provides immediate security benefits.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4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16" Target="../media/image51.png" Type="http://schemas.openxmlformats.org/officeDocument/2006/relationships/image"/><Relationship Id="rId17" Target="../media/image52.svg" Type="http://schemas.openxmlformats.org/officeDocument/2006/relationships/image"/><Relationship Id="rId2" Target="../notesSlides/notesSlide1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2" Target="../notesSlides/notesSlide1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5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ailto:an4837@nyu.edu" TargetMode="External" Type="http://schemas.openxmlformats.org/officeDocument/2006/relationships/hyperlink"/><Relationship Id="rId2" Target="../notesSlides/notesSlide1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3.jpe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media/image25.png" Type="http://schemas.openxmlformats.org/officeDocument/2006/relationships/image"/><Relationship Id="rId19" Target="../media/image26.svg" Type="http://schemas.openxmlformats.org/officeDocument/2006/relationships/image"/><Relationship Id="rId2" Target="../notesSlides/notesSlide3.xml" Type="http://schemas.openxmlformats.org/officeDocument/2006/relationships/notesSlide"/><Relationship Id="rId20" Target="../media/image27.png" Type="http://schemas.openxmlformats.org/officeDocument/2006/relationships/image"/><Relationship Id="rId21" Target="../media/image28.svg" Type="http://schemas.openxmlformats.org/officeDocument/2006/relationships/image"/><Relationship Id="rId22" Target="../media/image29.png" Type="http://schemas.openxmlformats.org/officeDocument/2006/relationships/image"/><Relationship Id="rId23" Target="../media/image30.sv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1.jpe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4.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36.png" Type="http://schemas.openxmlformats.org/officeDocument/2006/relationships/image"/><Relationship Id="rId2" Target="../notesSlides/notesSlide6.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35.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2" Target="../notesSlides/notesSlide7.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7.jpe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2.png" Type="http://schemas.openxmlformats.org/officeDocument/2006/relationships/image"/><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0" y="5924170"/>
            <a:ext cx="16230600" cy="0"/>
          </a:xfrm>
          <a:prstGeom prst="line">
            <a:avLst/>
          </a:prstGeom>
          <a:ln cap="flat" w="9525">
            <a:solidFill>
              <a:srgbClr val="D7E7C6">
                <a:alpha val="34902"/>
              </a:srgbClr>
            </a:solidFill>
            <a:prstDash val="solid"/>
            <a:headEnd type="none" len="sm" w="sm"/>
            <a:tailEnd type="none" len="sm" w="sm"/>
          </a:ln>
        </p:spPr>
      </p:sp>
      <p:sp>
        <p:nvSpPr>
          <p:cNvPr name="AutoShape 3" id="3"/>
          <p:cNvSpPr/>
          <p:nvPr/>
        </p:nvSpPr>
        <p:spPr>
          <a:xfrm>
            <a:off x="1028700" y="7319414"/>
            <a:ext cx="16230600" cy="0"/>
          </a:xfrm>
          <a:prstGeom prst="line">
            <a:avLst/>
          </a:prstGeom>
          <a:ln cap="flat" w="9525">
            <a:solidFill>
              <a:srgbClr val="D7E7C6">
                <a:alpha val="34902"/>
              </a:srgbClr>
            </a:solidFill>
            <a:prstDash val="solid"/>
            <a:headEnd type="none" len="sm" w="sm"/>
            <a:tailEnd type="none" len="sm" w="sm"/>
          </a:ln>
        </p:spPr>
      </p:sp>
      <p:grpSp>
        <p:nvGrpSpPr>
          <p:cNvPr name="Group 4" id="4"/>
          <p:cNvGrpSpPr/>
          <p:nvPr/>
        </p:nvGrpSpPr>
        <p:grpSpPr>
          <a:xfrm rot="0">
            <a:off x="5797503" y="5369310"/>
            <a:ext cx="6692994" cy="5843150"/>
            <a:chOff x="0" y="0"/>
            <a:chExt cx="1762764" cy="1538937"/>
          </a:xfrm>
        </p:grpSpPr>
        <p:sp>
          <p:nvSpPr>
            <p:cNvPr name="Freeform 5" id="5"/>
            <p:cNvSpPr/>
            <p:nvPr/>
          </p:nvSpPr>
          <p:spPr>
            <a:xfrm flipH="false" flipV="false" rot="0">
              <a:off x="0" y="0"/>
              <a:ext cx="1762764" cy="1538937"/>
            </a:xfrm>
            <a:custGeom>
              <a:avLst/>
              <a:gdLst/>
              <a:ahLst/>
              <a:cxnLst/>
              <a:rect r="r" b="b" t="t" l="l"/>
              <a:pathLst>
                <a:path h="1538937" w="1762764">
                  <a:moveTo>
                    <a:pt x="11567" y="0"/>
                  </a:moveTo>
                  <a:lnTo>
                    <a:pt x="1751197" y="0"/>
                  </a:lnTo>
                  <a:cubicBezTo>
                    <a:pt x="1757585" y="0"/>
                    <a:pt x="1762764" y="5179"/>
                    <a:pt x="1762764" y="11567"/>
                  </a:cubicBezTo>
                  <a:lnTo>
                    <a:pt x="1762764" y="1527369"/>
                  </a:lnTo>
                  <a:cubicBezTo>
                    <a:pt x="1762764" y="1533758"/>
                    <a:pt x="1757585" y="1538937"/>
                    <a:pt x="1751197" y="1538937"/>
                  </a:cubicBezTo>
                  <a:lnTo>
                    <a:pt x="11567" y="1538937"/>
                  </a:lnTo>
                  <a:cubicBezTo>
                    <a:pt x="5179" y="1538937"/>
                    <a:pt x="0" y="1533758"/>
                    <a:pt x="0" y="1527369"/>
                  </a:cubicBezTo>
                  <a:lnTo>
                    <a:pt x="0" y="11567"/>
                  </a:lnTo>
                  <a:cubicBezTo>
                    <a:pt x="0" y="5179"/>
                    <a:pt x="5179" y="0"/>
                    <a:pt x="11567" y="0"/>
                  </a:cubicBezTo>
                  <a:close/>
                </a:path>
              </a:pathLst>
            </a:custGeom>
            <a:solidFill>
              <a:srgbClr val="141414"/>
            </a:solidFill>
            <a:ln w="9525" cap="sq">
              <a:solidFill>
                <a:srgbClr val="A2DD39"/>
              </a:solidFill>
              <a:prstDash val="solid"/>
              <a:miter/>
            </a:ln>
          </p:spPr>
        </p:sp>
        <p:sp>
          <p:nvSpPr>
            <p:cNvPr name="TextBox 6" id="6"/>
            <p:cNvSpPr txBox="true"/>
            <p:nvPr/>
          </p:nvSpPr>
          <p:spPr>
            <a:xfrm>
              <a:off x="0" y="-38100"/>
              <a:ext cx="1762764" cy="1577037"/>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8985890" y="9654912"/>
            <a:ext cx="316219" cy="79055"/>
          </a:xfrm>
          <a:custGeom>
            <a:avLst/>
            <a:gdLst/>
            <a:ahLst/>
            <a:cxnLst/>
            <a:rect r="r" b="b" t="t" l="l"/>
            <a:pathLst>
              <a:path h="79055" w="316219">
                <a:moveTo>
                  <a:pt x="0" y="0"/>
                </a:moveTo>
                <a:lnTo>
                  <a:pt x="316220" y="0"/>
                </a:lnTo>
                <a:lnTo>
                  <a:pt x="316220" y="79055"/>
                </a:lnTo>
                <a:lnTo>
                  <a:pt x="0" y="7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852223" y="6402082"/>
            <a:ext cx="1015467" cy="439420"/>
          </a:xfrm>
          <a:custGeom>
            <a:avLst/>
            <a:gdLst/>
            <a:ahLst/>
            <a:cxnLst/>
            <a:rect r="r" b="b" t="t" l="l"/>
            <a:pathLst>
              <a:path h="439420" w="1015467">
                <a:moveTo>
                  <a:pt x="0" y="0"/>
                </a:moveTo>
                <a:lnTo>
                  <a:pt x="1015467" y="0"/>
                </a:lnTo>
                <a:lnTo>
                  <a:pt x="1015467" y="439420"/>
                </a:lnTo>
                <a:lnTo>
                  <a:pt x="0" y="439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14420310" y="6402082"/>
            <a:ext cx="1015467" cy="439420"/>
          </a:xfrm>
          <a:custGeom>
            <a:avLst/>
            <a:gdLst/>
            <a:ahLst/>
            <a:cxnLst/>
            <a:rect r="r" b="b" t="t" l="l"/>
            <a:pathLst>
              <a:path h="439420" w="1015467">
                <a:moveTo>
                  <a:pt x="1015467" y="0"/>
                </a:moveTo>
                <a:lnTo>
                  <a:pt x="0" y="0"/>
                </a:lnTo>
                <a:lnTo>
                  <a:pt x="0" y="439420"/>
                </a:lnTo>
                <a:lnTo>
                  <a:pt x="1015467" y="439420"/>
                </a:lnTo>
                <a:lnTo>
                  <a:pt x="101546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28700" y="8442624"/>
            <a:ext cx="809744" cy="815676"/>
          </a:xfrm>
          <a:custGeom>
            <a:avLst/>
            <a:gdLst/>
            <a:ahLst/>
            <a:cxnLst/>
            <a:rect r="r" b="b" t="t" l="l"/>
            <a:pathLst>
              <a:path h="815676" w="809744">
                <a:moveTo>
                  <a:pt x="0" y="0"/>
                </a:moveTo>
                <a:lnTo>
                  <a:pt x="809744" y="0"/>
                </a:lnTo>
                <a:lnTo>
                  <a:pt x="809744" y="815676"/>
                </a:lnTo>
                <a:lnTo>
                  <a:pt x="0" y="815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0">
            <a:off x="16449556" y="8442624"/>
            <a:ext cx="809744" cy="815676"/>
          </a:xfrm>
          <a:custGeom>
            <a:avLst/>
            <a:gdLst/>
            <a:ahLst/>
            <a:cxnLst/>
            <a:rect r="r" b="b" t="t" l="l"/>
            <a:pathLst>
              <a:path h="815676" w="809744">
                <a:moveTo>
                  <a:pt x="809744" y="0"/>
                </a:moveTo>
                <a:lnTo>
                  <a:pt x="0" y="0"/>
                </a:lnTo>
                <a:lnTo>
                  <a:pt x="0" y="815676"/>
                </a:lnTo>
                <a:lnTo>
                  <a:pt x="809744" y="815676"/>
                </a:lnTo>
                <a:lnTo>
                  <a:pt x="80974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7215177" y="5462508"/>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293671" y="2371322"/>
            <a:ext cx="2079844" cy="8229600"/>
          </a:xfrm>
          <a:custGeom>
            <a:avLst/>
            <a:gdLst/>
            <a:ahLst/>
            <a:cxnLst/>
            <a:rect r="r" b="b" t="t" l="l"/>
            <a:pathLst>
              <a:path h="8229600" w="2079844">
                <a:moveTo>
                  <a:pt x="0" y="0"/>
                </a:moveTo>
                <a:lnTo>
                  <a:pt x="2079844" y="0"/>
                </a:lnTo>
                <a:lnTo>
                  <a:pt x="2079844" y="8229600"/>
                </a:lnTo>
                <a:lnTo>
                  <a:pt x="0" y="8229600"/>
                </a:lnTo>
                <a:lnTo>
                  <a:pt x="0" y="0"/>
                </a:lnTo>
                <a:close/>
              </a:path>
            </a:pathLst>
          </a:custGeom>
          <a:blipFill>
            <a:blip r:embed="rId13"/>
            <a:stretch>
              <a:fillRect l="0" t="0" r="0" b="0"/>
            </a:stretch>
          </a:blipFill>
        </p:spPr>
      </p:sp>
      <p:sp>
        <p:nvSpPr>
          <p:cNvPr name="Freeform 15" id="15"/>
          <p:cNvSpPr/>
          <p:nvPr/>
        </p:nvSpPr>
        <p:spPr>
          <a:xfrm flipH="false" flipV="false" rot="0">
            <a:off x="15374189" y="5924170"/>
            <a:ext cx="1141057" cy="4514973"/>
          </a:xfrm>
          <a:custGeom>
            <a:avLst/>
            <a:gdLst/>
            <a:ahLst/>
            <a:cxnLst/>
            <a:rect r="r" b="b" t="t" l="l"/>
            <a:pathLst>
              <a:path h="4514973" w="1141057">
                <a:moveTo>
                  <a:pt x="0" y="0"/>
                </a:moveTo>
                <a:lnTo>
                  <a:pt x="1141056" y="0"/>
                </a:lnTo>
                <a:lnTo>
                  <a:pt x="1141056" y="4514973"/>
                </a:lnTo>
                <a:lnTo>
                  <a:pt x="0" y="4514973"/>
                </a:lnTo>
                <a:lnTo>
                  <a:pt x="0" y="0"/>
                </a:lnTo>
                <a:close/>
              </a:path>
            </a:pathLst>
          </a:custGeom>
          <a:blipFill>
            <a:blip r:embed="rId14"/>
            <a:stretch>
              <a:fillRect l="0" t="0" r="0" b="0"/>
            </a:stretch>
          </a:blipFill>
        </p:spPr>
      </p:sp>
      <p:sp>
        <p:nvSpPr>
          <p:cNvPr name="TextBox 16" id="16"/>
          <p:cNvSpPr txBox="true"/>
          <p:nvPr/>
        </p:nvSpPr>
        <p:spPr>
          <a:xfrm rot="0">
            <a:off x="2670158" y="2524081"/>
            <a:ext cx="12947684" cy="771017"/>
          </a:xfrm>
          <a:prstGeom prst="rect">
            <a:avLst/>
          </a:prstGeom>
        </p:spPr>
        <p:txBody>
          <a:bodyPr anchor="t" rtlCol="false" tIns="0" lIns="0" bIns="0" rIns="0">
            <a:spAutoFit/>
          </a:bodyPr>
          <a:lstStyle/>
          <a:p>
            <a:pPr algn="ctr">
              <a:lnSpc>
                <a:spcPts val="2943"/>
              </a:lnSpc>
            </a:pPr>
            <a:r>
              <a:rPr lang="en-US" sz="3199">
                <a:solidFill>
                  <a:srgbClr val="A2DD39"/>
                </a:solidFill>
                <a:latin typeface="Pattanakarn Light"/>
                <a:ea typeface="Pattanakarn Light"/>
                <a:cs typeface="Pattanakarn Light"/>
                <a:sym typeface="Pattanakarn Light"/>
              </a:rPr>
              <a:t>AS A METHOD FOR REDUCING LATERAL MOVEMENT RISK IN HIGH-RISE RESIDENTIAL IOT SYSTEMS</a:t>
            </a:r>
          </a:p>
        </p:txBody>
      </p:sp>
      <p:sp>
        <p:nvSpPr>
          <p:cNvPr name="TextBox 17" id="17"/>
          <p:cNvSpPr txBox="true"/>
          <p:nvPr/>
        </p:nvSpPr>
        <p:spPr>
          <a:xfrm rot="0">
            <a:off x="5460080" y="1939981"/>
            <a:ext cx="7367840" cy="431341"/>
          </a:xfrm>
          <a:prstGeom prst="rect">
            <a:avLst/>
          </a:prstGeom>
        </p:spPr>
        <p:txBody>
          <a:bodyPr anchor="t" rtlCol="false" tIns="0" lIns="0" bIns="0" rIns="0">
            <a:spAutoFit/>
          </a:bodyPr>
          <a:lstStyle/>
          <a:p>
            <a:pPr algn="ctr">
              <a:lnSpc>
                <a:spcPts val="3191"/>
              </a:lnSpc>
            </a:pPr>
            <a:r>
              <a:rPr lang="en-US" sz="3469">
                <a:solidFill>
                  <a:srgbClr val="D7E7C6"/>
                </a:solidFill>
                <a:latin typeface="Pattanakarn Light"/>
                <a:ea typeface="Pattanakarn Light"/>
                <a:cs typeface="Pattanakarn Light"/>
                <a:sym typeface="Pattanakarn Light"/>
              </a:rPr>
              <a:t>NETWORK SEGMENTATION</a:t>
            </a:r>
          </a:p>
        </p:txBody>
      </p:sp>
      <p:sp>
        <p:nvSpPr>
          <p:cNvPr name="TextBox 18" id="18"/>
          <p:cNvSpPr txBox="true"/>
          <p:nvPr/>
        </p:nvSpPr>
        <p:spPr>
          <a:xfrm rot="0">
            <a:off x="1391363" y="1066800"/>
            <a:ext cx="1488109" cy="173609"/>
          </a:xfrm>
          <a:prstGeom prst="rect">
            <a:avLst/>
          </a:prstGeom>
        </p:spPr>
        <p:txBody>
          <a:bodyPr anchor="t" rtlCol="false" tIns="0" lIns="0" bIns="0" rIns="0">
            <a:spAutoFit/>
          </a:bodyPr>
          <a:lstStyle/>
          <a:p>
            <a:pPr algn="l">
              <a:lnSpc>
                <a:spcPts val="1288"/>
              </a:lnSpc>
            </a:pPr>
            <a:r>
              <a:rPr lang="en-US" sz="1400">
                <a:solidFill>
                  <a:srgbClr val="D7E7C6"/>
                </a:solidFill>
                <a:latin typeface="Pattanakarn Light"/>
                <a:ea typeface="Pattanakarn Light"/>
                <a:cs typeface="Pattanakarn Light"/>
                <a:sym typeface="Pattanakarn Light"/>
              </a:rPr>
              <a:t>Adrian Necaj</a:t>
            </a:r>
          </a:p>
        </p:txBody>
      </p:sp>
      <p:sp>
        <p:nvSpPr>
          <p:cNvPr name="TextBox 19" id="19"/>
          <p:cNvSpPr txBox="true"/>
          <p:nvPr/>
        </p:nvSpPr>
        <p:spPr>
          <a:xfrm rot="0">
            <a:off x="15771191" y="1066800"/>
            <a:ext cx="1488109" cy="173609"/>
          </a:xfrm>
          <a:prstGeom prst="rect">
            <a:avLst/>
          </a:prstGeom>
        </p:spPr>
        <p:txBody>
          <a:bodyPr anchor="t" rtlCol="false" tIns="0" lIns="0" bIns="0" rIns="0">
            <a:spAutoFit/>
          </a:bodyPr>
          <a:lstStyle/>
          <a:p>
            <a:pPr algn="r">
              <a:lnSpc>
                <a:spcPts val="1288"/>
              </a:lnSpc>
            </a:pPr>
            <a:r>
              <a:rPr lang="en-US" sz="1400">
                <a:solidFill>
                  <a:srgbClr val="D7E7C6"/>
                </a:solidFill>
                <a:latin typeface="Pattanakarn Light"/>
                <a:ea typeface="Pattanakarn Light"/>
                <a:cs typeface="Pattanakarn Light"/>
                <a:sym typeface="Pattanakarn Light"/>
              </a:rPr>
              <a:t>December 2025</a:t>
            </a:r>
          </a:p>
        </p:txBody>
      </p:sp>
      <p:sp>
        <p:nvSpPr>
          <p:cNvPr name="TextBox 20" id="20"/>
          <p:cNvSpPr txBox="true"/>
          <p:nvPr/>
        </p:nvSpPr>
        <p:spPr>
          <a:xfrm rot="0">
            <a:off x="7267575" y="5008880"/>
            <a:ext cx="3752850" cy="240665"/>
          </a:xfrm>
          <a:prstGeom prst="rect">
            <a:avLst/>
          </a:prstGeom>
        </p:spPr>
        <p:txBody>
          <a:bodyPr anchor="t" rtlCol="false" tIns="0" lIns="0" bIns="0" rIns="0">
            <a:spAutoFit/>
          </a:bodyPr>
          <a:lstStyle/>
          <a:p>
            <a:pPr algn="ctr">
              <a:lnSpc>
                <a:spcPts val="1960"/>
              </a:lnSpc>
              <a:spcBef>
                <a:spcPct val="0"/>
              </a:spcBef>
            </a:pPr>
            <a:r>
              <a:rPr lang="en-US" sz="1400">
                <a:solidFill>
                  <a:srgbClr val="FFFFFF"/>
                </a:solidFill>
                <a:latin typeface="Pattanakarn Light"/>
                <a:ea typeface="Pattanakarn Light"/>
                <a:cs typeface="Pattanakarn Light"/>
                <a:sym typeface="Pattanakarn Light"/>
              </a:rPr>
              <a:t>CS-G</a:t>
            </a:r>
            <a:r>
              <a:rPr lang="en-US" sz="1400">
                <a:solidFill>
                  <a:srgbClr val="FFFFFF"/>
                </a:solidFill>
                <a:latin typeface="Pattanakarn Light"/>
                <a:ea typeface="Pattanakarn Light"/>
                <a:cs typeface="Pattanakarn Light"/>
                <a:sym typeface="Pattanakarn Light"/>
              </a:rPr>
              <a:t>Y 6813 Information Security &amp; Privacy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7408049"/>
            <a:ext cx="5460080" cy="2878951"/>
          </a:xfrm>
          <a:custGeom>
            <a:avLst/>
            <a:gdLst/>
            <a:ahLst/>
            <a:cxnLst/>
            <a:rect r="r" b="b" t="t" l="l"/>
            <a:pathLst>
              <a:path h="2878951" w="5460080">
                <a:moveTo>
                  <a:pt x="0" y="0"/>
                </a:moveTo>
                <a:lnTo>
                  <a:pt x="5460080" y="0"/>
                </a:lnTo>
                <a:lnTo>
                  <a:pt x="5460080" y="2878951"/>
                </a:lnTo>
                <a:lnTo>
                  <a:pt x="0" y="2878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6029689" y="5853028"/>
            <a:ext cx="5460080" cy="2878951"/>
          </a:xfrm>
          <a:custGeom>
            <a:avLst/>
            <a:gdLst/>
            <a:ahLst/>
            <a:cxnLst/>
            <a:rect r="r" b="b" t="t" l="l"/>
            <a:pathLst>
              <a:path h="2878951" w="5460080">
                <a:moveTo>
                  <a:pt x="5460081" y="0"/>
                </a:moveTo>
                <a:lnTo>
                  <a:pt x="0" y="0"/>
                </a:lnTo>
                <a:lnTo>
                  <a:pt x="0" y="2878952"/>
                </a:lnTo>
                <a:lnTo>
                  <a:pt x="5460081" y="2878952"/>
                </a:lnTo>
                <a:lnTo>
                  <a:pt x="54600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460080" y="4952946"/>
            <a:ext cx="7367840" cy="5843150"/>
            <a:chOff x="0" y="0"/>
            <a:chExt cx="1940501" cy="1538937"/>
          </a:xfrm>
        </p:grpSpPr>
        <p:sp>
          <p:nvSpPr>
            <p:cNvPr name="Freeform 6" id="6"/>
            <p:cNvSpPr/>
            <p:nvPr/>
          </p:nvSpPr>
          <p:spPr>
            <a:xfrm flipH="false" flipV="false" rot="0">
              <a:off x="0" y="0"/>
              <a:ext cx="1940501" cy="1538937"/>
            </a:xfrm>
            <a:custGeom>
              <a:avLst/>
              <a:gdLst/>
              <a:ahLst/>
              <a:cxnLst/>
              <a:rect r="r" b="b" t="t" l="l"/>
              <a:pathLst>
                <a:path h="1538937" w="1940501">
                  <a:moveTo>
                    <a:pt x="10508" y="0"/>
                  </a:moveTo>
                  <a:lnTo>
                    <a:pt x="1929993" y="0"/>
                  </a:lnTo>
                  <a:cubicBezTo>
                    <a:pt x="1935797" y="0"/>
                    <a:pt x="1940501" y="4704"/>
                    <a:pt x="1940501" y="10508"/>
                  </a:cubicBezTo>
                  <a:lnTo>
                    <a:pt x="1940501" y="1528429"/>
                  </a:lnTo>
                  <a:cubicBezTo>
                    <a:pt x="1940501" y="1534232"/>
                    <a:pt x="1935797" y="1538937"/>
                    <a:pt x="1929993" y="1538937"/>
                  </a:cubicBezTo>
                  <a:lnTo>
                    <a:pt x="10508" y="1538937"/>
                  </a:lnTo>
                  <a:cubicBezTo>
                    <a:pt x="4704" y="1538937"/>
                    <a:pt x="0" y="1534232"/>
                    <a:pt x="0" y="1528429"/>
                  </a:cubicBezTo>
                  <a:lnTo>
                    <a:pt x="0" y="10508"/>
                  </a:lnTo>
                  <a:cubicBezTo>
                    <a:pt x="0" y="4704"/>
                    <a:pt x="4704" y="0"/>
                    <a:pt x="10508" y="0"/>
                  </a:cubicBezTo>
                  <a:close/>
                </a:path>
              </a:pathLst>
            </a:custGeom>
            <a:solidFill>
              <a:srgbClr val="141414"/>
            </a:solidFill>
            <a:ln w="9525" cap="sq">
              <a:solidFill>
                <a:srgbClr val="A2DD39"/>
              </a:solidFill>
              <a:prstDash val="solid"/>
              <a:miter/>
            </a:ln>
          </p:spPr>
        </p:sp>
        <p:sp>
          <p:nvSpPr>
            <p:cNvPr name="TextBox 7" id="7"/>
            <p:cNvSpPr txBox="true"/>
            <p:nvPr/>
          </p:nvSpPr>
          <p:spPr>
            <a:xfrm>
              <a:off x="0" y="-38100"/>
              <a:ext cx="1940501" cy="157703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381998"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589783"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21795" y="5266825"/>
            <a:ext cx="3441102" cy="5020175"/>
          </a:xfrm>
          <a:custGeom>
            <a:avLst/>
            <a:gdLst/>
            <a:ahLst/>
            <a:cxnLst/>
            <a:rect r="r" b="b" t="t" l="l"/>
            <a:pathLst>
              <a:path h="5020175" w="3441102">
                <a:moveTo>
                  <a:pt x="0" y="0"/>
                </a:moveTo>
                <a:lnTo>
                  <a:pt x="3441102" y="0"/>
                </a:lnTo>
                <a:lnTo>
                  <a:pt x="3441102" y="5020175"/>
                </a:lnTo>
                <a:lnTo>
                  <a:pt x="0" y="5020175"/>
                </a:lnTo>
                <a:lnTo>
                  <a:pt x="0" y="0"/>
                </a:lnTo>
                <a:close/>
              </a:path>
            </a:pathLst>
          </a:custGeom>
          <a:blipFill>
            <a:blip r:embed="rId9"/>
            <a:stretch>
              <a:fillRect l="0" t="0" r="0" b="0"/>
            </a:stretch>
          </a:blipFill>
        </p:spPr>
      </p:sp>
      <p:sp>
        <p:nvSpPr>
          <p:cNvPr name="TextBox 11" id="11"/>
          <p:cNvSpPr txBox="true"/>
          <p:nvPr/>
        </p:nvSpPr>
        <p:spPr>
          <a:xfrm rot="0">
            <a:off x="2670158" y="343408"/>
            <a:ext cx="12947684" cy="1542034"/>
          </a:xfrm>
          <a:prstGeom prst="rect">
            <a:avLst/>
          </a:prstGeom>
        </p:spPr>
        <p:txBody>
          <a:bodyPr anchor="t" rtlCol="false" tIns="0" lIns="0" bIns="0" rIns="0">
            <a:spAutoFit/>
          </a:bodyPr>
          <a:lstStyle/>
          <a:p>
            <a:pPr algn="ctr">
              <a:lnSpc>
                <a:spcPts val="5888"/>
              </a:lnSpc>
            </a:pPr>
            <a:r>
              <a:rPr lang="en-US" sz="6400">
                <a:solidFill>
                  <a:srgbClr val="A2DD39"/>
                </a:solidFill>
                <a:latin typeface="Pattanakarn Light"/>
                <a:ea typeface="Pattanakarn Light"/>
                <a:cs typeface="Pattanakarn Light"/>
                <a:sym typeface="Pattanakarn Light"/>
              </a:rPr>
              <a:t>RESEARCH LIMITATIONS &amp; CONSIDERATIONS</a:t>
            </a:r>
          </a:p>
        </p:txBody>
      </p:sp>
      <p:sp>
        <p:nvSpPr>
          <p:cNvPr name="TextBox 12" id="12"/>
          <p:cNvSpPr txBox="true"/>
          <p:nvPr/>
        </p:nvSpPr>
        <p:spPr>
          <a:xfrm rot="0">
            <a:off x="4971644" y="1925389"/>
            <a:ext cx="7367840" cy="431341"/>
          </a:xfrm>
          <a:prstGeom prst="rect">
            <a:avLst/>
          </a:prstGeom>
        </p:spPr>
        <p:txBody>
          <a:bodyPr anchor="t" rtlCol="false" tIns="0" lIns="0" bIns="0" rIns="0">
            <a:spAutoFit/>
          </a:bodyPr>
          <a:lstStyle/>
          <a:p>
            <a:pPr algn="ctr">
              <a:lnSpc>
                <a:spcPts val="3191"/>
              </a:lnSpc>
            </a:pPr>
            <a:r>
              <a:rPr lang="en-US" sz="3469">
                <a:solidFill>
                  <a:srgbClr val="D7E7C6"/>
                </a:solidFill>
                <a:latin typeface="Pattanakarn Light"/>
                <a:ea typeface="Pattanakarn Light"/>
                <a:cs typeface="Pattanakarn Light"/>
                <a:sym typeface="Pattanakarn Light"/>
              </a:rPr>
              <a:t>FUTURE WORK NEEDED</a:t>
            </a:r>
          </a:p>
        </p:txBody>
      </p:sp>
      <p:sp>
        <p:nvSpPr>
          <p:cNvPr name="TextBox 13" id="13"/>
          <p:cNvSpPr txBox="true"/>
          <p:nvPr/>
        </p:nvSpPr>
        <p:spPr>
          <a:xfrm rot="0">
            <a:off x="1028700" y="4114652"/>
            <a:ext cx="2644163"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Limitation #1: Simulation Environment</a:t>
            </a:r>
          </a:p>
        </p:txBody>
      </p:sp>
      <p:sp>
        <p:nvSpPr>
          <p:cNvPr name="TextBox 14" id="14"/>
          <p:cNvSpPr txBox="true"/>
          <p:nvPr/>
        </p:nvSpPr>
        <p:spPr>
          <a:xfrm rot="0">
            <a:off x="1033505" y="4620566"/>
            <a:ext cx="2203827" cy="2933700"/>
          </a:xfrm>
          <a:prstGeom prst="rect">
            <a:avLst/>
          </a:prstGeom>
        </p:spPr>
        <p:txBody>
          <a:bodyPr anchor="t" rtlCol="false" tIns="0" lIns="0" bIns="0" rIns="0">
            <a:spAutoFit/>
          </a:bodyPr>
          <a:lstStyle/>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Used GNS3 simulation, not real hardware</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May not capture all real-world complexities</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Appropriate for preliminary research</a:t>
            </a:r>
          </a:p>
          <a:p>
            <a:pPr algn="l">
              <a:lnSpc>
                <a:spcPts val="2160"/>
              </a:lnSpc>
            </a:pPr>
          </a:p>
        </p:txBody>
      </p:sp>
      <p:sp>
        <p:nvSpPr>
          <p:cNvPr name="TextBox 15" id="15"/>
          <p:cNvSpPr txBox="true"/>
          <p:nvPr/>
        </p:nvSpPr>
        <p:spPr>
          <a:xfrm rot="0">
            <a:off x="7821919" y="2586080"/>
            <a:ext cx="2644163"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Limitation #2: Simplified Attack Scenarios</a:t>
            </a:r>
          </a:p>
        </p:txBody>
      </p:sp>
      <p:sp>
        <p:nvSpPr>
          <p:cNvPr name="TextBox 16" id="16"/>
          <p:cNvSpPr txBox="true"/>
          <p:nvPr/>
        </p:nvSpPr>
        <p:spPr>
          <a:xfrm rot="0">
            <a:off x="7068856" y="3234530"/>
            <a:ext cx="4150289" cy="1733550"/>
          </a:xfrm>
          <a:prstGeom prst="rect">
            <a:avLst/>
          </a:prstGeom>
        </p:spPr>
        <p:txBody>
          <a:bodyPr anchor="t" rtlCol="false" tIns="0" lIns="0" bIns="0" rIns="0">
            <a:spAutoFit/>
          </a:bodyPr>
          <a:lstStyle/>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Tested realistic but limited attack techniques</a:t>
            </a:r>
          </a:p>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Advanced persistent threats may behave differently</a:t>
            </a:r>
          </a:p>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More diverse attack methods needed</a:t>
            </a:r>
          </a:p>
          <a:p>
            <a:pPr algn="l">
              <a:lnSpc>
                <a:spcPts val="1999"/>
              </a:lnSpc>
            </a:pPr>
          </a:p>
        </p:txBody>
      </p:sp>
      <p:sp>
        <p:nvSpPr>
          <p:cNvPr name="TextBox 17" id="17"/>
          <p:cNvSpPr txBox="true"/>
          <p:nvPr/>
        </p:nvSpPr>
        <p:spPr>
          <a:xfrm rot="0">
            <a:off x="14217477" y="4114652"/>
            <a:ext cx="2644163"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Limitation #3: Controlled Test Environment</a:t>
            </a:r>
          </a:p>
        </p:txBody>
      </p:sp>
      <p:sp>
        <p:nvSpPr>
          <p:cNvPr name="TextBox 18" id="18"/>
          <p:cNvSpPr txBox="true"/>
          <p:nvPr/>
        </p:nvSpPr>
        <p:spPr>
          <a:xfrm rot="0">
            <a:off x="14217477" y="4620566"/>
            <a:ext cx="2951433" cy="3733800"/>
          </a:xfrm>
          <a:prstGeom prst="rect">
            <a:avLst/>
          </a:prstGeom>
        </p:spPr>
        <p:txBody>
          <a:bodyPr anchor="t" rtlCol="false" tIns="0" lIns="0" bIns="0" rIns="0">
            <a:spAutoFit/>
          </a:bodyPr>
          <a:lstStyle/>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Consistent conditions for valid comparison</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a:t>
            </a:r>
            <a:r>
              <a:rPr lang="en-US" sz="1800">
                <a:solidFill>
                  <a:srgbClr val="D7E7C6"/>
                </a:solidFill>
                <a:latin typeface="Pattanakarn Light"/>
                <a:ea typeface="Pattanakarn Light"/>
                <a:cs typeface="Pattanakarn Light"/>
                <a:sym typeface="Pattanakarn Light"/>
              </a:rPr>
              <a:t> Real buildings have additional variables: • Mixed wired/wireless infrastructure • Diverse protocols (Zigbee, Z-Wave, BACnet) • 24/7 operational constraints • Vendor heterogeneity</a:t>
            </a:r>
          </a:p>
          <a:p>
            <a:pPr algn="l">
              <a:lnSpc>
                <a:spcPts val="2160"/>
              </a:lnSpc>
            </a:pPr>
          </a:p>
        </p:txBody>
      </p:sp>
      <p:sp>
        <p:nvSpPr>
          <p:cNvPr name="TextBox 19" id="19"/>
          <p:cNvSpPr txBox="true"/>
          <p:nvPr/>
        </p:nvSpPr>
        <p:spPr>
          <a:xfrm rot="0">
            <a:off x="5648251" y="5038725"/>
            <a:ext cx="6991499" cy="209550"/>
          </a:xfrm>
          <a:prstGeom prst="rect">
            <a:avLst/>
          </a:prstGeom>
        </p:spPr>
        <p:txBody>
          <a:bodyPr anchor="t" rtlCol="false" tIns="0" lIns="0" bIns="0" rIns="0">
            <a:spAutoFit/>
          </a:bodyPr>
          <a:lstStyle/>
          <a:p>
            <a:pPr algn="ctr">
              <a:lnSpc>
                <a:spcPts val="1680"/>
              </a:lnSpc>
              <a:spcBef>
                <a:spcPct val="0"/>
              </a:spcBef>
            </a:pPr>
            <a:r>
              <a:rPr lang="en-US" sz="1400">
                <a:solidFill>
                  <a:srgbClr val="FFFFFF"/>
                </a:solidFill>
                <a:latin typeface="Pattanakarn Light"/>
                <a:ea typeface="Pattanakarn Light"/>
                <a:cs typeface="Pattanakarn Light"/>
                <a:sym typeface="Pattanakarn Light"/>
              </a:rPr>
              <a:t>These limitati</a:t>
            </a:r>
            <a:r>
              <a:rPr lang="en-US" sz="1400">
                <a:solidFill>
                  <a:srgbClr val="FFFFFF"/>
                </a:solidFill>
                <a:latin typeface="Pattanakarn Light"/>
                <a:ea typeface="Pattanakarn Light"/>
                <a:cs typeface="Pattanakarn Light"/>
                <a:sym typeface="Pattanakarn Light"/>
              </a:rPr>
              <a:t>ons highlight important directions for future validation and research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3292374" y="6511528"/>
            <a:ext cx="2781282" cy="0"/>
          </a:xfrm>
          <a:prstGeom prst="line">
            <a:avLst/>
          </a:prstGeom>
          <a:ln cap="flat" w="9525">
            <a:solidFill>
              <a:srgbClr val="D7E7C6">
                <a:alpha val="34902"/>
              </a:srgbClr>
            </a:solidFill>
            <a:prstDash val="solid"/>
            <a:headEnd type="none" len="sm" w="sm"/>
            <a:tailEnd type="none" len="sm" w="sm"/>
          </a:ln>
        </p:spPr>
      </p:sp>
      <p:sp>
        <p:nvSpPr>
          <p:cNvPr name="AutoShape 4" id="4"/>
          <p:cNvSpPr/>
          <p:nvPr/>
        </p:nvSpPr>
        <p:spPr>
          <a:xfrm>
            <a:off x="7371374" y="6516291"/>
            <a:ext cx="2781282" cy="0"/>
          </a:xfrm>
          <a:prstGeom prst="line">
            <a:avLst/>
          </a:prstGeom>
          <a:ln cap="flat" w="9525">
            <a:solidFill>
              <a:srgbClr val="D7E7C6">
                <a:alpha val="34902"/>
              </a:srgbClr>
            </a:solidFill>
            <a:prstDash val="solid"/>
            <a:headEnd type="none" len="sm" w="sm"/>
            <a:tailEnd type="none" len="sm" w="sm"/>
          </a:ln>
        </p:spPr>
      </p:sp>
      <p:sp>
        <p:nvSpPr>
          <p:cNvPr name="Freeform 5" id="5"/>
          <p:cNvSpPr/>
          <p:nvPr/>
        </p:nvSpPr>
        <p:spPr>
          <a:xfrm flipH="false" flipV="true" rot="0">
            <a:off x="1028700" y="9506410"/>
            <a:ext cx="862959" cy="373426"/>
          </a:xfrm>
          <a:custGeom>
            <a:avLst/>
            <a:gdLst/>
            <a:ahLst/>
            <a:cxnLst/>
            <a:rect r="r" b="b" t="t" l="l"/>
            <a:pathLst>
              <a:path h="373426" w="862959">
                <a:moveTo>
                  <a:pt x="0" y="373426"/>
                </a:moveTo>
                <a:lnTo>
                  <a:pt x="862959" y="373426"/>
                </a:lnTo>
                <a:lnTo>
                  <a:pt x="862959" y="0"/>
                </a:lnTo>
                <a:lnTo>
                  <a:pt x="0" y="0"/>
                </a:lnTo>
                <a:lnTo>
                  <a:pt x="0" y="373426"/>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435914" y="4463221"/>
            <a:ext cx="9094295" cy="7472672"/>
            <a:chOff x="0" y="0"/>
            <a:chExt cx="2395205" cy="1968111"/>
          </a:xfrm>
        </p:grpSpPr>
        <p:sp>
          <p:nvSpPr>
            <p:cNvPr name="Freeform 7" id="7"/>
            <p:cNvSpPr/>
            <p:nvPr/>
          </p:nvSpPr>
          <p:spPr>
            <a:xfrm flipH="false" flipV="false" rot="0">
              <a:off x="0" y="0"/>
              <a:ext cx="2395205" cy="1968111"/>
            </a:xfrm>
            <a:custGeom>
              <a:avLst/>
              <a:gdLst/>
              <a:ahLst/>
              <a:cxnLst/>
              <a:rect r="r" b="b" t="t" l="l"/>
              <a:pathLst>
                <a:path h="1968111" w="2395205">
                  <a:moveTo>
                    <a:pt x="8513" y="0"/>
                  </a:moveTo>
                  <a:lnTo>
                    <a:pt x="2386692" y="0"/>
                  </a:lnTo>
                  <a:cubicBezTo>
                    <a:pt x="2388950" y="0"/>
                    <a:pt x="2391115" y="897"/>
                    <a:pt x="2392712" y="2493"/>
                  </a:cubicBezTo>
                  <a:cubicBezTo>
                    <a:pt x="2394309" y="4090"/>
                    <a:pt x="2395205" y="6255"/>
                    <a:pt x="2395205" y="8513"/>
                  </a:cubicBezTo>
                  <a:lnTo>
                    <a:pt x="2395205" y="1959598"/>
                  </a:lnTo>
                  <a:cubicBezTo>
                    <a:pt x="2395205" y="1964300"/>
                    <a:pt x="2391394" y="1968111"/>
                    <a:pt x="2386692" y="1968111"/>
                  </a:cubicBezTo>
                  <a:lnTo>
                    <a:pt x="8513" y="1968111"/>
                  </a:lnTo>
                  <a:cubicBezTo>
                    <a:pt x="3811" y="1968111"/>
                    <a:pt x="0" y="1964300"/>
                    <a:pt x="0" y="1959598"/>
                  </a:cubicBezTo>
                  <a:lnTo>
                    <a:pt x="0" y="8513"/>
                  </a:lnTo>
                  <a:cubicBezTo>
                    <a:pt x="0" y="3811"/>
                    <a:pt x="3811" y="0"/>
                    <a:pt x="8513" y="0"/>
                  </a:cubicBezTo>
                  <a:close/>
                </a:path>
              </a:pathLst>
            </a:custGeom>
            <a:solidFill>
              <a:srgbClr val="141414"/>
            </a:solidFill>
            <a:ln w="9525" cap="sq">
              <a:solidFill>
                <a:srgbClr val="A2DD39"/>
              </a:solidFill>
              <a:prstDash val="solid"/>
              <a:miter/>
            </a:ln>
          </p:spPr>
        </p:sp>
        <p:sp>
          <p:nvSpPr>
            <p:cNvPr name="TextBox 8" id="8"/>
            <p:cNvSpPr txBox="true"/>
            <p:nvPr/>
          </p:nvSpPr>
          <p:spPr>
            <a:xfrm>
              <a:off x="0" y="-38100"/>
              <a:ext cx="2395205" cy="2006211"/>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3738484" y="2699131"/>
            <a:ext cx="3520816" cy="364885"/>
          </a:xfrm>
          <a:custGeom>
            <a:avLst/>
            <a:gdLst/>
            <a:ahLst/>
            <a:cxnLst/>
            <a:rect r="r" b="b" t="t" l="l"/>
            <a:pathLst>
              <a:path h="364885" w="3520816">
                <a:moveTo>
                  <a:pt x="0" y="0"/>
                </a:moveTo>
                <a:lnTo>
                  <a:pt x="3520816" y="0"/>
                </a:lnTo>
                <a:lnTo>
                  <a:pt x="3520816" y="364885"/>
                </a:lnTo>
                <a:lnTo>
                  <a:pt x="0" y="3648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1822263" y="5103973"/>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633233" y="8576743"/>
            <a:ext cx="826947" cy="816422"/>
          </a:xfrm>
          <a:custGeom>
            <a:avLst/>
            <a:gdLst/>
            <a:ahLst/>
            <a:cxnLst/>
            <a:rect r="r" b="b" t="t" l="l"/>
            <a:pathLst>
              <a:path h="816422" w="826947">
                <a:moveTo>
                  <a:pt x="0" y="0"/>
                </a:moveTo>
                <a:lnTo>
                  <a:pt x="826946" y="0"/>
                </a:lnTo>
                <a:lnTo>
                  <a:pt x="826946" y="816422"/>
                </a:lnTo>
                <a:lnTo>
                  <a:pt x="0" y="8164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1746442" y="4644282"/>
            <a:ext cx="2879921" cy="3277293"/>
          </a:xfrm>
          <a:custGeom>
            <a:avLst/>
            <a:gdLst/>
            <a:ahLst/>
            <a:cxnLst/>
            <a:rect r="r" b="b" t="t" l="l"/>
            <a:pathLst>
              <a:path h="3277293" w="2879921">
                <a:moveTo>
                  <a:pt x="0" y="0"/>
                </a:moveTo>
                <a:lnTo>
                  <a:pt x="2879921" y="0"/>
                </a:lnTo>
                <a:lnTo>
                  <a:pt x="2879921" y="3277293"/>
                </a:lnTo>
                <a:lnTo>
                  <a:pt x="0" y="3277293"/>
                </a:lnTo>
                <a:lnTo>
                  <a:pt x="0" y="0"/>
                </a:lnTo>
                <a:close/>
              </a:path>
            </a:pathLst>
          </a:custGeom>
          <a:blipFill>
            <a:blip r:embed="rId13"/>
            <a:stretch>
              <a:fillRect l="0" t="0" r="0" b="0"/>
            </a:stretch>
          </a:blipFill>
        </p:spPr>
      </p:sp>
      <p:sp>
        <p:nvSpPr>
          <p:cNvPr name="Freeform 13" id="13"/>
          <p:cNvSpPr/>
          <p:nvPr/>
        </p:nvSpPr>
        <p:spPr>
          <a:xfrm flipH="false" flipV="false" rot="0">
            <a:off x="14536225" y="6949678"/>
            <a:ext cx="3261389" cy="3119074"/>
          </a:xfrm>
          <a:custGeom>
            <a:avLst/>
            <a:gdLst/>
            <a:ahLst/>
            <a:cxnLst/>
            <a:rect r="r" b="b" t="t" l="l"/>
            <a:pathLst>
              <a:path h="3119074" w="3261389">
                <a:moveTo>
                  <a:pt x="0" y="0"/>
                </a:moveTo>
                <a:lnTo>
                  <a:pt x="3261389" y="0"/>
                </a:lnTo>
                <a:lnTo>
                  <a:pt x="3261389" y="3119074"/>
                </a:lnTo>
                <a:lnTo>
                  <a:pt x="0" y="31190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2607908" y="348421"/>
            <a:ext cx="5006947" cy="4114800"/>
          </a:xfrm>
          <a:custGeom>
            <a:avLst/>
            <a:gdLst/>
            <a:ahLst/>
            <a:cxnLst/>
            <a:rect r="r" b="b" t="t" l="l"/>
            <a:pathLst>
              <a:path h="4114800" w="5006947">
                <a:moveTo>
                  <a:pt x="0" y="0"/>
                </a:moveTo>
                <a:lnTo>
                  <a:pt x="5006947" y="0"/>
                </a:lnTo>
                <a:lnTo>
                  <a:pt x="5006947"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1028700" y="1530664"/>
            <a:ext cx="9123956" cy="2580132"/>
          </a:xfrm>
          <a:prstGeom prst="rect">
            <a:avLst/>
          </a:prstGeom>
        </p:spPr>
        <p:txBody>
          <a:bodyPr anchor="t" rtlCol="false" tIns="0" lIns="0" bIns="0" rIns="0">
            <a:spAutoFit/>
          </a:bodyPr>
          <a:lstStyle/>
          <a:p>
            <a:pPr algn="l">
              <a:lnSpc>
                <a:spcPts val="6624"/>
              </a:lnSpc>
            </a:pPr>
            <a:r>
              <a:rPr lang="en-US" sz="7200">
                <a:solidFill>
                  <a:srgbClr val="A2DD39"/>
                </a:solidFill>
                <a:latin typeface="Pattanakarn Light"/>
                <a:ea typeface="Pattanakarn Light"/>
                <a:cs typeface="Pattanakarn Light"/>
                <a:sym typeface="Pattanakarn Light"/>
              </a:rPr>
              <a:t>FUTURE RESEARCH DIRECTIONS</a:t>
            </a:r>
          </a:p>
        </p:txBody>
      </p:sp>
      <p:sp>
        <p:nvSpPr>
          <p:cNvPr name="TextBox 16" id="16"/>
          <p:cNvSpPr txBox="true"/>
          <p:nvPr/>
        </p:nvSpPr>
        <p:spPr>
          <a:xfrm rot="0">
            <a:off x="3292374" y="4268805"/>
            <a:ext cx="2545468"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Priority 1: Real-World Validation</a:t>
            </a:r>
          </a:p>
        </p:txBody>
      </p:sp>
      <p:sp>
        <p:nvSpPr>
          <p:cNvPr name="TextBox 17" id="17"/>
          <p:cNvSpPr txBox="true"/>
          <p:nvPr/>
        </p:nvSpPr>
        <p:spPr>
          <a:xfrm rot="0">
            <a:off x="3304217" y="4816078"/>
            <a:ext cx="2781282" cy="14668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Physical hardware testbeds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Actual building deployments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a:t>
            </a:r>
            <a:r>
              <a:rPr lang="en-US" sz="1400">
                <a:solidFill>
                  <a:srgbClr val="D7E7C6"/>
                </a:solidFill>
                <a:latin typeface="Pattanakarn Light"/>
                <a:ea typeface="Pattanakarn Light"/>
                <a:cs typeface="Pattanakarn Light"/>
                <a:sym typeface="Pattanakarn Light"/>
              </a:rPr>
              <a:t> Multi-manufacturer device testing</a:t>
            </a:r>
          </a:p>
          <a:p>
            <a:pPr algn="l">
              <a:lnSpc>
                <a:spcPts val="1680"/>
              </a:lnSpc>
            </a:pPr>
          </a:p>
        </p:txBody>
      </p:sp>
      <p:sp>
        <p:nvSpPr>
          <p:cNvPr name="TextBox 18" id="18"/>
          <p:cNvSpPr txBox="true"/>
          <p:nvPr/>
        </p:nvSpPr>
        <p:spPr>
          <a:xfrm rot="0">
            <a:off x="7364144" y="4253671"/>
            <a:ext cx="2545468" cy="628650"/>
          </a:xfrm>
          <a:prstGeom prst="rect">
            <a:avLst/>
          </a:prstGeom>
        </p:spPr>
        <p:txBody>
          <a:bodyPr anchor="t" rtlCol="false" tIns="0" lIns="0" bIns="0" rIns="0">
            <a:spAutoFit/>
          </a:bodyPr>
          <a:lstStyle/>
          <a:p>
            <a:pPr algn="l" marL="302261" indent="-151130" lvl="1">
              <a:lnSpc>
                <a:spcPts val="1680"/>
              </a:lnSpc>
              <a:buFont typeface="Arial"/>
              <a:buChar char="•"/>
            </a:pPr>
            <a:r>
              <a:rPr lang="en-US" b="true" sz="1400">
                <a:solidFill>
                  <a:srgbClr val="A2DD39"/>
                </a:solidFill>
                <a:latin typeface="Pattanakarn Bold"/>
                <a:ea typeface="Pattanakarn Bold"/>
                <a:cs typeface="Pattanakarn Bold"/>
                <a:sym typeface="Pattanakarn Bold"/>
              </a:rPr>
              <a:t>Priority 2: Advanced Segmentation</a:t>
            </a:r>
          </a:p>
          <a:p>
            <a:pPr algn="l">
              <a:lnSpc>
                <a:spcPts val="1680"/>
              </a:lnSpc>
            </a:pPr>
          </a:p>
        </p:txBody>
      </p:sp>
      <p:sp>
        <p:nvSpPr>
          <p:cNvPr name="TextBox 19" id="19"/>
          <p:cNvSpPr txBox="true"/>
          <p:nvPr/>
        </p:nvSpPr>
        <p:spPr>
          <a:xfrm rot="0">
            <a:off x="7371374" y="4816078"/>
            <a:ext cx="2781282" cy="16764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Microsegmentation (device-level isolation)</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Automated policy enforcement</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Software-Defined Networking (SDN) integration</a:t>
            </a:r>
          </a:p>
          <a:p>
            <a:pPr algn="l">
              <a:lnSpc>
                <a:spcPts val="1680"/>
              </a:lnSpc>
            </a:pPr>
          </a:p>
        </p:txBody>
      </p:sp>
      <p:sp>
        <p:nvSpPr>
          <p:cNvPr name="TextBox 20" id="20"/>
          <p:cNvSpPr txBox="true"/>
          <p:nvPr/>
        </p:nvSpPr>
        <p:spPr>
          <a:xfrm rot="0">
            <a:off x="3292374" y="6800157"/>
            <a:ext cx="2781282"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Priority 3: Practical Implementation</a:t>
            </a:r>
          </a:p>
        </p:txBody>
      </p:sp>
      <p:sp>
        <p:nvSpPr>
          <p:cNvPr name="TextBox 21" id="21"/>
          <p:cNvSpPr txBox="true"/>
          <p:nvPr/>
        </p:nvSpPr>
        <p:spPr>
          <a:xfrm rot="0">
            <a:off x="3292374" y="7302536"/>
            <a:ext cx="2781282" cy="8382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Cost-benefit analysis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Scalability evaluation</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a:t>
            </a:r>
            <a:r>
              <a:rPr lang="en-US" sz="1400">
                <a:solidFill>
                  <a:srgbClr val="D7E7C6"/>
                </a:solidFill>
                <a:latin typeface="Pattanakarn Light"/>
                <a:ea typeface="Pattanakarn Light"/>
                <a:cs typeface="Pattanakarn Light"/>
                <a:sym typeface="Pattanakarn Light"/>
              </a:rPr>
              <a:t> Real-time traffic analysis</a:t>
            </a:r>
          </a:p>
          <a:p>
            <a:pPr algn="l">
              <a:lnSpc>
                <a:spcPts val="1680"/>
              </a:lnSpc>
            </a:pPr>
          </a:p>
        </p:txBody>
      </p:sp>
      <p:sp>
        <p:nvSpPr>
          <p:cNvPr name="TextBox 22" id="22"/>
          <p:cNvSpPr txBox="true"/>
          <p:nvPr/>
        </p:nvSpPr>
        <p:spPr>
          <a:xfrm rot="0">
            <a:off x="7371374" y="6949678"/>
            <a:ext cx="2781282"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Priority 4: Protocol Diversity</a:t>
            </a:r>
          </a:p>
        </p:txBody>
      </p:sp>
      <p:sp>
        <p:nvSpPr>
          <p:cNvPr name="TextBox 23" id="23"/>
          <p:cNvSpPr txBox="true"/>
          <p:nvPr/>
        </p:nvSpPr>
        <p:spPr>
          <a:xfrm rot="0">
            <a:off x="7371374" y="7302536"/>
            <a:ext cx="2781282" cy="14668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Mixed wired/wireless environments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a:t>
            </a:r>
            <a:r>
              <a:rPr lang="en-US" sz="1400">
                <a:solidFill>
                  <a:srgbClr val="D7E7C6"/>
                </a:solidFill>
                <a:latin typeface="Pattanakarn Light"/>
                <a:ea typeface="Pattanakarn Light"/>
                <a:cs typeface="Pattanakarn Light"/>
                <a:sym typeface="Pattanakarn Light"/>
              </a:rPr>
              <a:t> Zigbee, Z-Wave, BACnet protocols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Dynamic policy adaptation</a:t>
            </a:r>
          </a:p>
          <a:p>
            <a:pPr algn="l">
              <a:lnSpc>
                <a:spcPts val="1680"/>
              </a:lnSpc>
            </a:pPr>
          </a:p>
        </p:txBody>
      </p:sp>
      <p:sp>
        <p:nvSpPr>
          <p:cNvPr name="TextBox 24" id="24"/>
          <p:cNvSpPr txBox="true"/>
          <p:nvPr/>
        </p:nvSpPr>
        <p:spPr>
          <a:xfrm rot="0">
            <a:off x="1460179" y="9074186"/>
            <a:ext cx="9335988" cy="209550"/>
          </a:xfrm>
          <a:prstGeom prst="rect">
            <a:avLst/>
          </a:prstGeom>
        </p:spPr>
        <p:txBody>
          <a:bodyPr anchor="t" rtlCol="false" tIns="0" lIns="0" bIns="0" rIns="0">
            <a:spAutoFit/>
          </a:bodyPr>
          <a:lstStyle/>
          <a:p>
            <a:pPr algn="ctr">
              <a:lnSpc>
                <a:spcPts val="1680"/>
              </a:lnSpc>
              <a:spcBef>
                <a:spcPct val="0"/>
              </a:spcBef>
            </a:pPr>
            <a:r>
              <a:rPr lang="en-US" sz="1400">
                <a:solidFill>
                  <a:srgbClr val="D7E7C6"/>
                </a:solidFill>
                <a:latin typeface="Pattanakarn Light"/>
                <a:ea typeface="Pattanakarn Light"/>
                <a:cs typeface="Pattanakarn Light"/>
                <a:sym typeface="Pattanakarn Light"/>
              </a:rPr>
              <a:t>Mak</a:t>
            </a:r>
            <a:r>
              <a:rPr lang="en-US" sz="1400">
                <a:solidFill>
                  <a:srgbClr val="D7E7C6"/>
                </a:solidFill>
                <a:latin typeface="Pattanakarn Light"/>
                <a:ea typeface="Pattanakarn Light"/>
                <a:cs typeface="Pattanakarn Light"/>
                <a:sym typeface="Pattanakarn Light"/>
              </a:rPr>
              <a:t>e segmentati</a:t>
            </a:r>
            <a:r>
              <a:rPr lang="en-US" sz="1400">
                <a:solidFill>
                  <a:srgbClr val="D7E7C6"/>
                </a:solidFill>
                <a:latin typeface="Pattanakarn Light"/>
                <a:ea typeface="Pattanakarn Light"/>
                <a:cs typeface="Pattanakarn Light"/>
                <a:sym typeface="Pattanakarn Light"/>
              </a:rPr>
              <a:t>on more practical, measurable, and effective for real-world building automation deployment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7408049"/>
            <a:ext cx="5460080" cy="2878951"/>
          </a:xfrm>
          <a:custGeom>
            <a:avLst/>
            <a:gdLst/>
            <a:ahLst/>
            <a:cxnLst/>
            <a:rect r="r" b="b" t="t" l="l"/>
            <a:pathLst>
              <a:path h="2878951" w="5460080">
                <a:moveTo>
                  <a:pt x="0" y="0"/>
                </a:moveTo>
                <a:lnTo>
                  <a:pt x="5460080" y="0"/>
                </a:lnTo>
                <a:lnTo>
                  <a:pt x="5460080" y="2878951"/>
                </a:lnTo>
                <a:lnTo>
                  <a:pt x="0" y="2878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6029689" y="5853028"/>
            <a:ext cx="5460080" cy="2878951"/>
          </a:xfrm>
          <a:custGeom>
            <a:avLst/>
            <a:gdLst/>
            <a:ahLst/>
            <a:cxnLst/>
            <a:rect r="r" b="b" t="t" l="l"/>
            <a:pathLst>
              <a:path h="2878951" w="5460080">
                <a:moveTo>
                  <a:pt x="5460081" y="0"/>
                </a:moveTo>
                <a:lnTo>
                  <a:pt x="0" y="0"/>
                </a:lnTo>
                <a:lnTo>
                  <a:pt x="0" y="2878952"/>
                </a:lnTo>
                <a:lnTo>
                  <a:pt x="5460081" y="2878952"/>
                </a:lnTo>
                <a:lnTo>
                  <a:pt x="54600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460080" y="4952946"/>
            <a:ext cx="7367840" cy="5843150"/>
            <a:chOff x="0" y="0"/>
            <a:chExt cx="1940501" cy="1538937"/>
          </a:xfrm>
        </p:grpSpPr>
        <p:sp>
          <p:nvSpPr>
            <p:cNvPr name="Freeform 6" id="6"/>
            <p:cNvSpPr/>
            <p:nvPr/>
          </p:nvSpPr>
          <p:spPr>
            <a:xfrm flipH="false" flipV="false" rot="0">
              <a:off x="0" y="0"/>
              <a:ext cx="1940501" cy="1538937"/>
            </a:xfrm>
            <a:custGeom>
              <a:avLst/>
              <a:gdLst/>
              <a:ahLst/>
              <a:cxnLst/>
              <a:rect r="r" b="b" t="t" l="l"/>
              <a:pathLst>
                <a:path h="1538937" w="1940501">
                  <a:moveTo>
                    <a:pt x="10508" y="0"/>
                  </a:moveTo>
                  <a:lnTo>
                    <a:pt x="1929993" y="0"/>
                  </a:lnTo>
                  <a:cubicBezTo>
                    <a:pt x="1935797" y="0"/>
                    <a:pt x="1940501" y="4704"/>
                    <a:pt x="1940501" y="10508"/>
                  </a:cubicBezTo>
                  <a:lnTo>
                    <a:pt x="1940501" y="1528429"/>
                  </a:lnTo>
                  <a:cubicBezTo>
                    <a:pt x="1940501" y="1534232"/>
                    <a:pt x="1935797" y="1538937"/>
                    <a:pt x="1929993" y="1538937"/>
                  </a:cubicBezTo>
                  <a:lnTo>
                    <a:pt x="10508" y="1538937"/>
                  </a:lnTo>
                  <a:cubicBezTo>
                    <a:pt x="4704" y="1538937"/>
                    <a:pt x="0" y="1534232"/>
                    <a:pt x="0" y="1528429"/>
                  </a:cubicBezTo>
                  <a:lnTo>
                    <a:pt x="0" y="10508"/>
                  </a:lnTo>
                  <a:cubicBezTo>
                    <a:pt x="0" y="4704"/>
                    <a:pt x="4704" y="0"/>
                    <a:pt x="10508" y="0"/>
                  </a:cubicBezTo>
                  <a:close/>
                </a:path>
              </a:pathLst>
            </a:custGeom>
            <a:solidFill>
              <a:srgbClr val="141414"/>
            </a:solidFill>
            <a:ln w="9525" cap="sq">
              <a:solidFill>
                <a:srgbClr val="A2DD39"/>
              </a:solidFill>
              <a:prstDash val="solid"/>
              <a:miter/>
            </a:ln>
          </p:spPr>
        </p:sp>
        <p:sp>
          <p:nvSpPr>
            <p:cNvPr name="TextBox 7" id="7"/>
            <p:cNvSpPr txBox="true"/>
            <p:nvPr/>
          </p:nvSpPr>
          <p:spPr>
            <a:xfrm>
              <a:off x="0" y="-38100"/>
              <a:ext cx="1940501" cy="157703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381998"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589783"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155368" y="4911274"/>
            <a:ext cx="4133992" cy="5698486"/>
          </a:xfrm>
          <a:custGeom>
            <a:avLst/>
            <a:gdLst/>
            <a:ahLst/>
            <a:cxnLst/>
            <a:rect r="r" b="b" t="t" l="l"/>
            <a:pathLst>
              <a:path h="5698486" w="4133992">
                <a:moveTo>
                  <a:pt x="0" y="0"/>
                </a:moveTo>
                <a:lnTo>
                  <a:pt x="4133992" y="0"/>
                </a:lnTo>
                <a:lnTo>
                  <a:pt x="4133992" y="5698486"/>
                </a:lnTo>
                <a:lnTo>
                  <a:pt x="0" y="5698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670158" y="343408"/>
            <a:ext cx="12947684" cy="799084"/>
          </a:xfrm>
          <a:prstGeom prst="rect">
            <a:avLst/>
          </a:prstGeom>
        </p:spPr>
        <p:txBody>
          <a:bodyPr anchor="t" rtlCol="false" tIns="0" lIns="0" bIns="0" rIns="0">
            <a:spAutoFit/>
          </a:bodyPr>
          <a:lstStyle/>
          <a:p>
            <a:pPr algn="ctr">
              <a:lnSpc>
                <a:spcPts val="5888"/>
              </a:lnSpc>
            </a:pPr>
            <a:r>
              <a:rPr lang="en-US" sz="6400">
                <a:solidFill>
                  <a:srgbClr val="A2DD39"/>
                </a:solidFill>
                <a:latin typeface="Pattanakarn Light"/>
                <a:ea typeface="Pattanakarn Light"/>
                <a:cs typeface="Pattanakarn Light"/>
                <a:sym typeface="Pattanakarn Light"/>
              </a:rPr>
              <a:t>RESEARCH CONCLUSIONS</a:t>
            </a:r>
          </a:p>
        </p:txBody>
      </p:sp>
      <p:sp>
        <p:nvSpPr>
          <p:cNvPr name="TextBox 12" id="12"/>
          <p:cNvSpPr txBox="true"/>
          <p:nvPr/>
        </p:nvSpPr>
        <p:spPr>
          <a:xfrm rot="0">
            <a:off x="958923" y="2260589"/>
            <a:ext cx="2644163"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Finding #1: Segmentation Is Highly Effective</a:t>
            </a:r>
          </a:p>
        </p:txBody>
      </p:sp>
      <p:sp>
        <p:nvSpPr>
          <p:cNvPr name="TextBox 13" id="13"/>
          <p:cNvSpPr txBox="true"/>
          <p:nvPr/>
        </p:nvSpPr>
        <p:spPr>
          <a:xfrm rot="0">
            <a:off x="958923" y="2919328"/>
            <a:ext cx="2203827" cy="4533900"/>
          </a:xfrm>
          <a:prstGeom prst="rect">
            <a:avLst/>
          </a:prstGeom>
        </p:spPr>
        <p:txBody>
          <a:bodyPr anchor="t" rtlCol="false" tIns="0" lIns="0" bIns="0" rIns="0">
            <a:spAutoFit/>
          </a:bodyPr>
          <a:lstStyle/>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67% reduction in lateral movement success</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5x increase in time-to-compromise</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a:t>
            </a:r>
            <a:r>
              <a:rPr lang="en-US" sz="1800">
                <a:solidFill>
                  <a:srgbClr val="D7E7C6"/>
                </a:solidFill>
                <a:latin typeface="Pattanakarn Light"/>
                <a:ea typeface="Pattanakarn Light"/>
                <a:cs typeface="Pattanakarn Light"/>
                <a:sym typeface="Pattanakarn Light"/>
              </a:rPr>
              <a:t> 2x improvement in detection capability</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58% reduction in vulnerability exposure</a:t>
            </a:r>
          </a:p>
          <a:p>
            <a:pPr algn="l">
              <a:lnSpc>
                <a:spcPts val="2160"/>
              </a:lnSpc>
            </a:pPr>
          </a:p>
        </p:txBody>
      </p:sp>
      <p:sp>
        <p:nvSpPr>
          <p:cNvPr name="TextBox 14" id="14"/>
          <p:cNvSpPr txBox="true"/>
          <p:nvPr/>
        </p:nvSpPr>
        <p:spPr>
          <a:xfrm rot="0">
            <a:off x="7588200" y="2155814"/>
            <a:ext cx="2644163" cy="628650"/>
          </a:xfrm>
          <a:prstGeom prst="rect">
            <a:avLst/>
          </a:prstGeom>
        </p:spPr>
        <p:txBody>
          <a:bodyPr anchor="t" rtlCol="false" tIns="0" lIns="0" bIns="0" rIns="0">
            <a:spAutoFit/>
          </a:bodyPr>
          <a:lstStyle/>
          <a:p>
            <a:pPr algn="l" marL="302261" indent="-151130" lvl="1">
              <a:lnSpc>
                <a:spcPts val="1680"/>
              </a:lnSpc>
              <a:buFont typeface="Arial"/>
              <a:buChar char="•"/>
            </a:pPr>
            <a:r>
              <a:rPr lang="en-US" b="true" sz="1400">
                <a:solidFill>
                  <a:srgbClr val="A2DD39"/>
                </a:solidFill>
                <a:latin typeface="Pattanakarn Bold"/>
                <a:ea typeface="Pattanakarn Bold"/>
                <a:cs typeface="Pattanakarn Bold"/>
                <a:sym typeface="Pattanakarn Bold"/>
              </a:rPr>
              <a:t>Finding #2: Works Without Device Changes</a:t>
            </a:r>
          </a:p>
          <a:p>
            <a:pPr algn="l">
              <a:lnSpc>
                <a:spcPts val="1680"/>
              </a:lnSpc>
            </a:pPr>
          </a:p>
        </p:txBody>
      </p:sp>
      <p:sp>
        <p:nvSpPr>
          <p:cNvPr name="TextBox 15" id="15"/>
          <p:cNvSpPr txBox="true"/>
          <p:nvPr/>
        </p:nvSpPr>
        <p:spPr>
          <a:xfrm rot="0">
            <a:off x="6967201" y="3114621"/>
            <a:ext cx="4150289" cy="1238250"/>
          </a:xfrm>
          <a:prstGeom prst="rect">
            <a:avLst/>
          </a:prstGeom>
        </p:spPr>
        <p:txBody>
          <a:bodyPr anchor="t" rtlCol="false" tIns="0" lIns="0" bIns="0" rIns="0">
            <a:spAutoFit/>
          </a:bodyPr>
          <a:lstStyle/>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Effective defense-in-depth layer</a:t>
            </a:r>
          </a:p>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No device patching required</a:t>
            </a:r>
          </a:p>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a:t>
            </a:r>
            <a:r>
              <a:rPr lang="en-US" sz="1665">
                <a:solidFill>
                  <a:srgbClr val="D7E7C6"/>
                </a:solidFill>
                <a:latin typeface="Pattanakarn Light"/>
                <a:ea typeface="Pattanakarn Light"/>
                <a:cs typeface="Pattanakarn Light"/>
                <a:sym typeface="Pattanakarn Light"/>
              </a:rPr>
              <a:t> Practical for legacy systems</a:t>
            </a:r>
          </a:p>
          <a:p>
            <a:pPr algn="l" marL="359669" indent="-179835" lvl="1">
              <a:lnSpc>
                <a:spcPts val="1999"/>
              </a:lnSpc>
              <a:buFont typeface="Arial"/>
              <a:buChar char="•"/>
            </a:pPr>
            <a:r>
              <a:rPr lang="en-US" sz="1665">
                <a:solidFill>
                  <a:srgbClr val="D7E7C6"/>
                </a:solidFill>
                <a:latin typeface="Pattanakarn Light"/>
                <a:ea typeface="Pattanakarn Light"/>
                <a:cs typeface="Pattanakarn Light"/>
                <a:sym typeface="Pattanakarn Light"/>
              </a:rPr>
              <a:t>⚡ Immediate security benefit</a:t>
            </a:r>
          </a:p>
          <a:p>
            <a:pPr algn="l">
              <a:lnSpc>
                <a:spcPts val="1999"/>
              </a:lnSpc>
            </a:pPr>
          </a:p>
        </p:txBody>
      </p:sp>
      <p:sp>
        <p:nvSpPr>
          <p:cNvPr name="TextBox 16" id="16"/>
          <p:cNvSpPr txBox="true"/>
          <p:nvPr/>
        </p:nvSpPr>
        <p:spPr>
          <a:xfrm rot="0">
            <a:off x="14217477" y="2260589"/>
            <a:ext cx="2644163"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Limitation #3: Controlled Test Environment</a:t>
            </a:r>
          </a:p>
        </p:txBody>
      </p:sp>
      <p:sp>
        <p:nvSpPr>
          <p:cNvPr name="TextBox 17" id="17"/>
          <p:cNvSpPr txBox="true"/>
          <p:nvPr/>
        </p:nvSpPr>
        <p:spPr>
          <a:xfrm rot="0">
            <a:off x="14217477" y="2919328"/>
            <a:ext cx="2951433" cy="2400300"/>
          </a:xfrm>
          <a:prstGeom prst="rect">
            <a:avLst/>
          </a:prstGeom>
        </p:spPr>
        <p:txBody>
          <a:bodyPr anchor="t" rtlCol="false" tIns="0" lIns="0" bIns="0" rIns="0">
            <a:spAutoFit/>
          </a:bodyPr>
          <a:lstStyle/>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Infrastructure-level control</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a:t>
            </a:r>
            <a:r>
              <a:rPr lang="en-US" sz="1800">
                <a:solidFill>
                  <a:srgbClr val="D7E7C6"/>
                </a:solidFill>
                <a:latin typeface="Pattanakarn Light"/>
                <a:ea typeface="Pattanakarn Light"/>
                <a:cs typeface="Pattanakarn Light"/>
                <a:sym typeface="Pattanakarn Light"/>
              </a:rPr>
              <a:t> Benefits all connected devices</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Integrates with existing systems</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 Reduces attack surface systematically</a:t>
            </a:r>
          </a:p>
          <a:p>
            <a:pPr algn="l">
              <a:lnSpc>
                <a:spcPts val="2160"/>
              </a:lnSpc>
            </a:pPr>
          </a:p>
        </p:txBody>
      </p:sp>
      <p:sp>
        <p:nvSpPr>
          <p:cNvPr name="TextBox 18" id="18"/>
          <p:cNvSpPr txBox="true"/>
          <p:nvPr/>
        </p:nvSpPr>
        <p:spPr>
          <a:xfrm rot="0">
            <a:off x="7155368" y="5656640"/>
            <a:ext cx="4090746" cy="628650"/>
          </a:xfrm>
          <a:prstGeom prst="rect">
            <a:avLst/>
          </a:prstGeom>
        </p:spPr>
        <p:txBody>
          <a:bodyPr anchor="t" rtlCol="false" tIns="0" lIns="0" bIns="0" rIns="0">
            <a:spAutoFit/>
          </a:bodyPr>
          <a:lstStyle/>
          <a:p>
            <a:pPr algn="ctr">
              <a:lnSpc>
                <a:spcPts val="1680"/>
              </a:lnSpc>
              <a:spcBef>
                <a:spcPct val="0"/>
              </a:spcBef>
            </a:pPr>
            <a:r>
              <a:rPr lang="en-US" sz="1400">
                <a:solidFill>
                  <a:srgbClr val="FFFFFF"/>
                </a:solidFill>
                <a:latin typeface="Pattanakarn Light"/>
                <a:ea typeface="Pattanakarn Light"/>
                <a:cs typeface="Pattanakarn Light"/>
                <a:sym typeface="Pattanakarn Light"/>
              </a:rPr>
              <a:t>Network segmentati</a:t>
            </a:r>
            <a:r>
              <a:rPr lang="en-US" sz="1400">
                <a:solidFill>
                  <a:srgbClr val="FFFFFF"/>
                </a:solidFill>
                <a:latin typeface="Pattanakarn Light"/>
                <a:ea typeface="Pattanakarn Light"/>
                <a:cs typeface="Pattanakarn Light"/>
                <a:sym typeface="Pattanakarn Light"/>
              </a:rPr>
              <a:t>on should be a foundational security control for residential high-rise IoT systems</a:t>
            </a:r>
          </a:p>
        </p:txBody>
      </p:sp>
      <p:sp>
        <p:nvSpPr>
          <p:cNvPr name="TextBox 19" id="19"/>
          <p:cNvSpPr txBox="true"/>
          <p:nvPr/>
        </p:nvSpPr>
        <p:spPr>
          <a:xfrm rot="0">
            <a:off x="7768135" y="6874649"/>
            <a:ext cx="3110581" cy="533400"/>
          </a:xfrm>
          <a:prstGeom prst="rect">
            <a:avLst/>
          </a:prstGeom>
        </p:spPr>
        <p:txBody>
          <a:bodyPr anchor="t" rtlCol="false" tIns="0" lIns="0" bIns="0" rIns="0">
            <a:spAutoFit/>
          </a:bodyPr>
          <a:lstStyle/>
          <a:p>
            <a:pPr algn="ctr">
              <a:lnSpc>
                <a:spcPts val="1498"/>
              </a:lnSpc>
              <a:spcBef>
                <a:spcPct val="0"/>
              </a:spcBef>
            </a:pPr>
            <a:r>
              <a:rPr lang="en-US" sz="1248">
                <a:solidFill>
                  <a:srgbClr val="FFFFFF"/>
                </a:solidFill>
                <a:latin typeface="Pattanakarn Light"/>
                <a:ea typeface="Pattanakarn Light"/>
                <a:cs typeface="Pattanakarn Light"/>
                <a:sym typeface="Pattanakarn Light"/>
              </a:rPr>
              <a:t>Must be combi</a:t>
            </a:r>
            <a:r>
              <a:rPr lang="en-US" sz="1248">
                <a:solidFill>
                  <a:srgbClr val="FFFFFF"/>
                </a:solidFill>
                <a:latin typeface="Pattanakarn Light"/>
                <a:ea typeface="Pattanakarn Light"/>
                <a:cs typeface="Pattanakarn Light"/>
                <a:sym typeface="Pattanakarn Light"/>
              </a:rPr>
              <a:t>ned with credential management, monitoring, and device hardening for complete protection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7408049"/>
            <a:ext cx="5460080" cy="2878951"/>
          </a:xfrm>
          <a:custGeom>
            <a:avLst/>
            <a:gdLst/>
            <a:ahLst/>
            <a:cxnLst/>
            <a:rect r="r" b="b" t="t" l="l"/>
            <a:pathLst>
              <a:path h="2878951" w="5460080">
                <a:moveTo>
                  <a:pt x="0" y="0"/>
                </a:moveTo>
                <a:lnTo>
                  <a:pt x="5460080" y="0"/>
                </a:lnTo>
                <a:lnTo>
                  <a:pt x="5460080" y="2878951"/>
                </a:lnTo>
                <a:lnTo>
                  <a:pt x="0" y="2878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0">
            <a:off x="12827920" y="7408049"/>
            <a:ext cx="5460080" cy="2878951"/>
          </a:xfrm>
          <a:custGeom>
            <a:avLst/>
            <a:gdLst/>
            <a:ahLst/>
            <a:cxnLst/>
            <a:rect r="r" b="b" t="t" l="l"/>
            <a:pathLst>
              <a:path h="2878951" w="5460080">
                <a:moveTo>
                  <a:pt x="5460080" y="0"/>
                </a:moveTo>
                <a:lnTo>
                  <a:pt x="0" y="0"/>
                </a:lnTo>
                <a:lnTo>
                  <a:pt x="0" y="2878951"/>
                </a:lnTo>
                <a:lnTo>
                  <a:pt x="5460080" y="2878951"/>
                </a:lnTo>
                <a:lnTo>
                  <a:pt x="546008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460080" y="4952946"/>
            <a:ext cx="7367840" cy="5843150"/>
            <a:chOff x="0" y="0"/>
            <a:chExt cx="1940501" cy="1538937"/>
          </a:xfrm>
        </p:grpSpPr>
        <p:sp>
          <p:nvSpPr>
            <p:cNvPr name="Freeform 6" id="6"/>
            <p:cNvSpPr/>
            <p:nvPr/>
          </p:nvSpPr>
          <p:spPr>
            <a:xfrm flipH="false" flipV="false" rot="0">
              <a:off x="0" y="0"/>
              <a:ext cx="1940501" cy="1538937"/>
            </a:xfrm>
            <a:custGeom>
              <a:avLst/>
              <a:gdLst/>
              <a:ahLst/>
              <a:cxnLst/>
              <a:rect r="r" b="b" t="t" l="l"/>
              <a:pathLst>
                <a:path h="1538937" w="1940501">
                  <a:moveTo>
                    <a:pt x="10508" y="0"/>
                  </a:moveTo>
                  <a:lnTo>
                    <a:pt x="1929993" y="0"/>
                  </a:lnTo>
                  <a:cubicBezTo>
                    <a:pt x="1935797" y="0"/>
                    <a:pt x="1940501" y="4704"/>
                    <a:pt x="1940501" y="10508"/>
                  </a:cubicBezTo>
                  <a:lnTo>
                    <a:pt x="1940501" y="1528429"/>
                  </a:lnTo>
                  <a:cubicBezTo>
                    <a:pt x="1940501" y="1534232"/>
                    <a:pt x="1935797" y="1538937"/>
                    <a:pt x="1929993" y="1538937"/>
                  </a:cubicBezTo>
                  <a:lnTo>
                    <a:pt x="10508" y="1538937"/>
                  </a:lnTo>
                  <a:cubicBezTo>
                    <a:pt x="4704" y="1538937"/>
                    <a:pt x="0" y="1534232"/>
                    <a:pt x="0" y="1528429"/>
                  </a:cubicBezTo>
                  <a:lnTo>
                    <a:pt x="0" y="10508"/>
                  </a:lnTo>
                  <a:cubicBezTo>
                    <a:pt x="0" y="4704"/>
                    <a:pt x="4704" y="0"/>
                    <a:pt x="10508" y="0"/>
                  </a:cubicBezTo>
                  <a:close/>
                </a:path>
              </a:pathLst>
            </a:custGeom>
            <a:solidFill>
              <a:srgbClr val="141414"/>
            </a:solidFill>
            <a:ln w="9525" cap="sq">
              <a:solidFill>
                <a:srgbClr val="A2DD39"/>
              </a:solidFill>
              <a:prstDash val="solid"/>
              <a:miter/>
            </a:ln>
          </p:spPr>
        </p:sp>
        <p:sp>
          <p:nvSpPr>
            <p:cNvPr name="TextBox 7" id="7"/>
            <p:cNvSpPr txBox="true"/>
            <p:nvPr/>
          </p:nvSpPr>
          <p:spPr>
            <a:xfrm>
              <a:off x="0" y="-38100"/>
              <a:ext cx="1940501" cy="157703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381998"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589783" y="9153511"/>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381998" y="4952946"/>
            <a:ext cx="1402125" cy="1570609"/>
          </a:xfrm>
          <a:custGeom>
            <a:avLst/>
            <a:gdLst/>
            <a:ahLst/>
            <a:cxnLst/>
            <a:rect r="r" b="b" t="t" l="l"/>
            <a:pathLst>
              <a:path h="1570609" w="1402125">
                <a:moveTo>
                  <a:pt x="0" y="0"/>
                </a:moveTo>
                <a:lnTo>
                  <a:pt x="1402126" y="0"/>
                </a:lnTo>
                <a:lnTo>
                  <a:pt x="1402126" y="1570609"/>
                </a:lnTo>
                <a:lnTo>
                  <a:pt x="0" y="15706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670158" y="2396322"/>
            <a:ext cx="12947684" cy="1194008"/>
          </a:xfrm>
          <a:prstGeom prst="rect">
            <a:avLst/>
          </a:prstGeom>
        </p:spPr>
        <p:txBody>
          <a:bodyPr anchor="t" rtlCol="false" tIns="0" lIns="0" bIns="0" rIns="0">
            <a:spAutoFit/>
          </a:bodyPr>
          <a:lstStyle/>
          <a:p>
            <a:pPr algn="ctr">
              <a:lnSpc>
                <a:spcPts val="8738"/>
              </a:lnSpc>
            </a:pPr>
            <a:r>
              <a:rPr lang="en-US" sz="9498">
                <a:solidFill>
                  <a:srgbClr val="A2DD39"/>
                </a:solidFill>
                <a:latin typeface="Pattanakarn Light"/>
                <a:ea typeface="Pattanakarn Light"/>
                <a:cs typeface="Pattanakarn Light"/>
                <a:sym typeface="Pattanakarn Light"/>
              </a:rPr>
              <a:t>THANK YOU </a:t>
            </a:r>
          </a:p>
        </p:txBody>
      </p:sp>
      <p:sp>
        <p:nvSpPr>
          <p:cNvPr name="TextBox 12" id="12"/>
          <p:cNvSpPr txBox="true"/>
          <p:nvPr/>
        </p:nvSpPr>
        <p:spPr>
          <a:xfrm rot="0">
            <a:off x="5460080" y="3576700"/>
            <a:ext cx="7367840" cy="431341"/>
          </a:xfrm>
          <a:prstGeom prst="rect">
            <a:avLst/>
          </a:prstGeom>
        </p:spPr>
        <p:txBody>
          <a:bodyPr anchor="t" rtlCol="false" tIns="0" lIns="0" bIns="0" rIns="0">
            <a:spAutoFit/>
          </a:bodyPr>
          <a:lstStyle/>
          <a:p>
            <a:pPr algn="ctr">
              <a:lnSpc>
                <a:spcPts val="3191"/>
              </a:lnSpc>
            </a:pPr>
            <a:r>
              <a:rPr lang="en-US" sz="3469">
                <a:solidFill>
                  <a:srgbClr val="D7E7C6"/>
                </a:solidFill>
                <a:latin typeface="Pattanakarn Light"/>
                <a:ea typeface="Pattanakarn Light"/>
                <a:cs typeface="Pattanakarn Light"/>
                <a:sym typeface="Pattanakarn Light"/>
              </a:rPr>
              <a:t>Q / A</a:t>
            </a:r>
          </a:p>
        </p:txBody>
      </p:sp>
      <p:sp>
        <p:nvSpPr>
          <p:cNvPr name="TextBox 13" id="13"/>
          <p:cNvSpPr txBox="true"/>
          <p:nvPr/>
        </p:nvSpPr>
        <p:spPr>
          <a:xfrm rot="0">
            <a:off x="1028700" y="4114652"/>
            <a:ext cx="1806844"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Contact Info:</a:t>
            </a:r>
          </a:p>
        </p:txBody>
      </p:sp>
      <p:sp>
        <p:nvSpPr>
          <p:cNvPr name="TextBox 14" id="14"/>
          <p:cNvSpPr txBox="true"/>
          <p:nvPr/>
        </p:nvSpPr>
        <p:spPr>
          <a:xfrm rot="0">
            <a:off x="1028700" y="4435860"/>
            <a:ext cx="2203827" cy="2133600"/>
          </a:xfrm>
          <a:prstGeom prst="rect">
            <a:avLst/>
          </a:prstGeom>
        </p:spPr>
        <p:txBody>
          <a:bodyPr anchor="t" rtlCol="false" tIns="0" lIns="0" bIns="0" rIns="0">
            <a:spAutoFit/>
          </a:bodyPr>
          <a:lstStyle/>
          <a:p>
            <a:pPr algn="l">
              <a:lnSpc>
                <a:spcPts val="2160"/>
              </a:lnSpc>
            </a:pPr>
            <a:r>
              <a:rPr lang="en-US" sz="1800">
                <a:solidFill>
                  <a:srgbClr val="D7E7C6"/>
                </a:solidFill>
                <a:latin typeface="Pattanakarn Light"/>
                <a:ea typeface="Pattanakarn Light"/>
                <a:cs typeface="Pattanakarn Light"/>
                <a:sym typeface="Pattanakarn Light"/>
              </a:rPr>
              <a:t>📧 Email: </a:t>
            </a:r>
            <a:r>
              <a:rPr lang="en-US" sz="1800" u="sng">
                <a:solidFill>
                  <a:srgbClr val="D7E7C6"/>
                </a:solidFill>
                <a:latin typeface="Pattanakarn Light"/>
                <a:ea typeface="Pattanakarn Light"/>
                <a:cs typeface="Pattanakarn Light"/>
                <a:sym typeface="Pattanakarn Light"/>
                <a:hlinkClick r:id="rId11" tooltip="mailto:an4837@nyu.edu"/>
              </a:rPr>
              <a:t>an4837@nyu.edu</a:t>
            </a:r>
            <a:r>
              <a:rPr lang="en-US" sz="1800">
                <a:solidFill>
                  <a:srgbClr val="D7E7C6"/>
                </a:solidFill>
                <a:latin typeface="Pattanakarn Light"/>
                <a:ea typeface="Pattanakarn Light"/>
                <a:cs typeface="Pattanakarn Light"/>
                <a:sym typeface="Pattanakarn Light"/>
              </a:rPr>
              <a:t> 🏫 Course: CS-GY 6813 Information Security &amp; Privacy 🎓 Institution: </a:t>
            </a:r>
          </a:p>
          <a:p>
            <a:pPr algn="l">
              <a:lnSpc>
                <a:spcPts val="2160"/>
              </a:lnSpc>
            </a:pPr>
            <a:r>
              <a:rPr lang="en-US" sz="1800">
                <a:solidFill>
                  <a:srgbClr val="D7E7C6"/>
                </a:solidFill>
                <a:latin typeface="Pattanakarn Light"/>
                <a:ea typeface="Pattanakarn Light"/>
                <a:cs typeface="Pattanakarn Light"/>
                <a:sym typeface="Pattanakarn Light"/>
              </a:rPr>
              <a:t>New York University</a:t>
            </a:r>
          </a:p>
        </p:txBody>
      </p:sp>
      <p:sp>
        <p:nvSpPr>
          <p:cNvPr name="TextBox 15" id="15"/>
          <p:cNvSpPr txBox="true"/>
          <p:nvPr/>
        </p:nvSpPr>
        <p:spPr>
          <a:xfrm rot="0">
            <a:off x="13853886" y="4008041"/>
            <a:ext cx="3408148" cy="666750"/>
          </a:xfrm>
          <a:prstGeom prst="rect">
            <a:avLst/>
          </a:prstGeom>
        </p:spPr>
        <p:txBody>
          <a:bodyPr anchor="t" rtlCol="false" tIns="0" lIns="0" bIns="0" rIns="0">
            <a:spAutoFit/>
          </a:bodyPr>
          <a:lstStyle/>
          <a:p>
            <a:pPr algn="r">
              <a:lnSpc>
                <a:spcPts val="2640"/>
              </a:lnSpc>
            </a:pPr>
            <a:r>
              <a:rPr lang="en-US" sz="2200" b="true">
                <a:solidFill>
                  <a:srgbClr val="A2DD39"/>
                </a:solidFill>
                <a:latin typeface="Pattanakarn Bold"/>
                <a:ea typeface="Pattanakarn Bold"/>
                <a:cs typeface="Pattanakarn Bold"/>
                <a:sym typeface="Pattanakarn Bold"/>
              </a:rPr>
              <a:t>Key Contributions :</a:t>
            </a:r>
          </a:p>
          <a:p>
            <a:pPr algn="r">
              <a:lnSpc>
                <a:spcPts val="2640"/>
              </a:lnSpc>
            </a:pPr>
          </a:p>
        </p:txBody>
      </p:sp>
      <p:sp>
        <p:nvSpPr>
          <p:cNvPr name="TextBox 16" id="16"/>
          <p:cNvSpPr txBox="true"/>
          <p:nvPr/>
        </p:nvSpPr>
        <p:spPr>
          <a:xfrm rot="0">
            <a:off x="14374714" y="4435860"/>
            <a:ext cx="3133788" cy="2667000"/>
          </a:xfrm>
          <a:prstGeom prst="rect">
            <a:avLst/>
          </a:prstGeom>
        </p:spPr>
        <p:txBody>
          <a:bodyPr anchor="t" rtlCol="false" tIns="0" lIns="0" bIns="0" rIns="0">
            <a:spAutoFit/>
          </a:bodyPr>
          <a:lstStyle/>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Quantified segmentation effectiveness in residential IoT</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Demonstrated defense-in-depth without device patching</a:t>
            </a:r>
          </a:p>
          <a:p>
            <a:pPr algn="l" marL="388623" indent="-194312" lvl="1">
              <a:lnSpc>
                <a:spcPts val="2160"/>
              </a:lnSpc>
              <a:buFont typeface="Arial"/>
              <a:buChar char="•"/>
            </a:pPr>
            <a:r>
              <a:rPr lang="en-US" sz="1800">
                <a:solidFill>
                  <a:srgbClr val="D7E7C6"/>
                </a:solidFill>
                <a:latin typeface="Pattanakarn Light"/>
                <a:ea typeface="Pattanakarn Light"/>
                <a:cs typeface="Pattanakarn Light"/>
                <a:sym typeface="Pattanakarn Light"/>
              </a:rPr>
              <a:t>Provided metric-based evidence for building managers</a:t>
            </a:r>
          </a:p>
          <a:p>
            <a:pPr algn="l">
              <a:lnSpc>
                <a:spcPts val="2160"/>
              </a:lnSpc>
            </a:pPr>
          </a:p>
        </p:txBody>
      </p:sp>
      <p:sp>
        <p:nvSpPr>
          <p:cNvPr name="TextBox 17" id="17"/>
          <p:cNvSpPr txBox="true"/>
          <p:nvPr/>
        </p:nvSpPr>
        <p:spPr>
          <a:xfrm rot="0">
            <a:off x="6381998" y="6569460"/>
            <a:ext cx="5934818" cy="2400300"/>
          </a:xfrm>
          <a:prstGeom prst="rect">
            <a:avLst/>
          </a:prstGeom>
        </p:spPr>
        <p:txBody>
          <a:bodyPr anchor="t" rtlCol="false" tIns="0" lIns="0" bIns="0" rIns="0">
            <a:spAutoFit/>
          </a:bodyPr>
          <a:lstStyle/>
          <a:p>
            <a:pPr algn="l">
              <a:lnSpc>
                <a:spcPts val="2160"/>
              </a:lnSpc>
            </a:pPr>
            <a:r>
              <a:rPr lang="en-US" sz="1800">
                <a:solidFill>
                  <a:srgbClr val="D7E7C6"/>
                </a:solidFill>
                <a:latin typeface="Pattanakarn Light"/>
                <a:ea typeface="Pattanakarn Light"/>
                <a:cs typeface="Pattanakarn Light"/>
                <a:sym typeface="Pattanakarn Light"/>
              </a:rPr>
              <a:t>[1] Puche Rondon et al., "PoisonIvy: (In)secure Practices of Enterprise IoT Systems," arXiv:2010.05658, 2020 [2] Haque et al., "BIoTA: Control Aware Attack Analytics," IEEE SECON, 2021 [3] Awad &amp; Hamed, "Intrusion Detection for IoT," J. Cloud Computing, 2018 [4] Fortino et al., "IoT Platforms and Security Analysis," Sensors, 2022 [5] Djehaiche et al., "Adaptive Control in Smart Buildings," arXiv:2302.13343, 2023</a:t>
            </a:r>
          </a:p>
        </p:txBody>
      </p:sp>
      <p:sp>
        <p:nvSpPr>
          <p:cNvPr name="TextBox 18" id="18"/>
          <p:cNvSpPr txBox="true"/>
          <p:nvPr/>
        </p:nvSpPr>
        <p:spPr>
          <a:xfrm rot="0">
            <a:off x="8240578" y="6137959"/>
            <a:ext cx="1806844"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REFERENCES: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908189"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1435914" y="5328558"/>
            <a:ext cx="9094295" cy="5843150"/>
            <a:chOff x="0" y="0"/>
            <a:chExt cx="2395205" cy="1538937"/>
          </a:xfrm>
        </p:grpSpPr>
        <p:sp>
          <p:nvSpPr>
            <p:cNvPr name="Freeform 5" id="5"/>
            <p:cNvSpPr/>
            <p:nvPr/>
          </p:nvSpPr>
          <p:spPr>
            <a:xfrm flipH="false" flipV="false" rot="0">
              <a:off x="0" y="0"/>
              <a:ext cx="2395205" cy="1538937"/>
            </a:xfrm>
            <a:custGeom>
              <a:avLst/>
              <a:gdLst/>
              <a:ahLst/>
              <a:cxnLst/>
              <a:rect r="r" b="b" t="t" l="l"/>
              <a:pathLst>
                <a:path h="1538937" w="2395205">
                  <a:moveTo>
                    <a:pt x="8513" y="0"/>
                  </a:moveTo>
                  <a:lnTo>
                    <a:pt x="2386692" y="0"/>
                  </a:lnTo>
                  <a:cubicBezTo>
                    <a:pt x="2388950" y="0"/>
                    <a:pt x="2391115" y="897"/>
                    <a:pt x="2392712" y="2493"/>
                  </a:cubicBezTo>
                  <a:cubicBezTo>
                    <a:pt x="2394309" y="4090"/>
                    <a:pt x="2395205" y="6255"/>
                    <a:pt x="2395205" y="8513"/>
                  </a:cubicBezTo>
                  <a:lnTo>
                    <a:pt x="2395205" y="1530424"/>
                  </a:lnTo>
                  <a:cubicBezTo>
                    <a:pt x="2395205" y="1535125"/>
                    <a:pt x="2391394" y="1538937"/>
                    <a:pt x="2386692" y="1538937"/>
                  </a:cubicBezTo>
                  <a:lnTo>
                    <a:pt x="8513" y="1538937"/>
                  </a:lnTo>
                  <a:cubicBezTo>
                    <a:pt x="3811" y="1538937"/>
                    <a:pt x="0" y="1535125"/>
                    <a:pt x="0" y="1530424"/>
                  </a:cubicBezTo>
                  <a:lnTo>
                    <a:pt x="0" y="8513"/>
                  </a:lnTo>
                  <a:cubicBezTo>
                    <a:pt x="0" y="3811"/>
                    <a:pt x="3811" y="0"/>
                    <a:pt x="8513" y="0"/>
                  </a:cubicBezTo>
                  <a:close/>
                </a:path>
              </a:pathLst>
            </a:custGeom>
            <a:solidFill>
              <a:srgbClr val="141414"/>
            </a:solidFill>
            <a:ln w="9525" cap="sq">
              <a:solidFill>
                <a:srgbClr val="A2DD39"/>
              </a:solidFill>
              <a:prstDash val="solid"/>
              <a:miter/>
            </a:ln>
          </p:spPr>
        </p:sp>
        <p:sp>
          <p:nvSpPr>
            <p:cNvPr name="TextBox 6" id="6"/>
            <p:cNvSpPr txBox="true"/>
            <p:nvPr/>
          </p:nvSpPr>
          <p:spPr>
            <a:xfrm>
              <a:off x="0" y="-38100"/>
              <a:ext cx="2395205" cy="1577037"/>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2329151" y="5343692"/>
            <a:ext cx="5958849" cy="3914608"/>
            <a:chOff x="0" y="0"/>
            <a:chExt cx="923182" cy="606475"/>
          </a:xfrm>
        </p:grpSpPr>
        <p:sp>
          <p:nvSpPr>
            <p:cNvPr name="Freeform 8" id="8"/>
            <p:cNvSpPr/>
            <p:nvPr/>
          </p:nvSpPr>
          <p:spPr>
            <a:xfrm flipH="false" flipV="false" rot="0">
              <a:off x="0" y="0"/>
              <a:ext cx="923182" cy="606475"/>
            </a:xfrm>
            <a:custGeom>
              <a:avLst/>
              <a:gdLst/>
              <a:ahLst/>
              <a:cxnLst/>
              <a:rect r="r" b="b" t="t" l="l"/>
              <a:pathLst>
                <a:path h="606475" w="923182">
                  <a:moveTo>
                    <a:pt x="0" y="0"/>
                  </a:moveTo>
                  <a:lnTo>
                    <a:pt x="923182" y="0"/>
                  </a:lnTo>
                  <a:lnTo>
                    <a:pt x="923182" y="606475"/>
                  </a:lnTo>
                  <a:lnTo>
                    <a:pt x="0" y="606475"/>
                  </a:lnTo>
                  <a:close/>
                </a:path>
              </a:pathLst>
            </a:custGeom>
            <a:blipFill>
              <a:blip r:embed="rId7"/>
              <a:stretch>
                <a:fillRect l="0" t="-708" r="0" b="-708"/>
              </a:stretch>
            </a:blipFill>
          </p:spPr>
        </p:sp>
      </p:grpSp>
      <p:sp>
        <p:nvSpPr>
          <p:cNvPr name="Freeform 9" id="9"/>
          <p:cNvSpPr/>
          <p:nvPr/>
        </p:nvSpPr>
        <p:spPr>
          <a:xfrm flipH="false" flipV="false" rot="0">
            <a:off x="12048591" y="8818880"/>
            <a:ext cx="1015467" cy="439420"/>
          </a:xfrm>
          <a:custGeom>
            <a:avLst/>
            <a:gdLst/>
            <a:ahLst/>
            <a:cxnLst/>
            <a:rect r="r" b="b" t="t" l="l"/>
            <a:pathLst>
              <a:path h="439420" w="1015467">
                <a:moveTo>
                  <a:pt x="0" y="0"/>
                </a:moveTo>
                <a:lnTo>
                  <a:pt x="1015467" y="0"/>
                </a:lnTo>
                <a:lnTo>
                  <a:pt x="1015467" y="439420"/>
                </a:lnTo>
                <a:lnTo>
                  <a:pt x="0" y="439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6378979" y="9092732"/>
            <a:ext cx="1655678" cy="165568"/>
          </a:xfrm>
          <a:custGeom>
            <a:avLst/>
            <a:gdLst/>
            <a:ahLst/>
            <a:cxnLst/>
            <a:rect r="r" b="b" t="t" l="l"/>
            <a:pathLst>
              <a:path h="165568" w="1655678">
                <a:moveTo>
                  <a:pt x="0" y="0"/>
                </a:moveTo>
                <a:lnTo>
                  <a:pt x="1655679" y="0"/>
                </a:lnTo>
                <a:lnTo>
                  <a:pt x="1655679" y="165568"/>
                </a:lnTo>
                <a:lnTo>
                  <a:pt x="0" y="1655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1" id="11"/>
          <p:cNvSpPr/>
          <p:nvPr/>
        </p:nvSpPr>
        <p:spPr>
          <a:xfrm>
            <a:off x="1908189" y="8404527"/>
            <a:ext cx="3286615" cy="0"/>
          </a:xfrm>
          <a:prstGeom prst="line">
            <a:avLst/>
          </a:prstGeom>
          <a:ln cap="flat" w="9525">
            <a:solidFill>
              <a:srgbClr val="D7E7C6">
                <a:alpha val="34902"/>
              </a:srgbClr>
            </a:solidFill>
            <a:prstDash val="solid"/>
            <a:headEnd type="none" len="sm" w="sm"/>
            <a:tailEnd type="none" len="sm" w="sm"/>
          </a:ln>
        </p:spPr>
      </p:sp>
      <p:sp>
        <p:nvSpPr>
          <p:cNvPr name="AutoShape 12" id="12"/>
          <p:cNvSpPr/>
          <p:nvPr/>
        </p:nvSpPr>
        <p:spPr>
          <a:xfrm>
            <a:off x="6378979" y="8399765"/>
            <a:ext cx="3286615" cy="0"/>
          </a:xfrm>
          <a:prstGeom prst="line">
            <a:avLst/>
          </a:prstGeom>
          <a:ln cap="flat" w="9525">
            <a:solidFill>
              <a:srgbClr val="D7E7C6">
                <a:alpha val="34902"/>
              </a:srgbClr>
            </a:solidFill>
            <a:prstDash val="solid"/>
            <a:headEnd type="none" len="sm" w="sm"/>
            <a:tailEnd type="none" len="sm" w="sm"/>
          </a:ln>
        </p:spPr>
      </p:sp>
      <p:sp>
        <p:nvSpPr>
          <p:cNvPr name="Freeform 13" id="13"/>
          <p:cNvSpPr/>
          <p:nvPr/>
        </p:nvSpPr>
        <p:spPr>
          <a:xfrm flipH="false" flipV="false" rot="0">
            <a:off x="6161578" y="5692322"/>
            <a:ext cx="3778638" cy="2459550"/>
          </a:xfrm>
          <a:custGeom>
            <a:avLst/>
            <a:gdLst/>
            <a:ahLst/>
            <a:cxnLst/>
            <a:rect r="r" b="b" t="t" l="l"/>
            <a:pathLst>
              <a:path h="2459550" w="3778638">
                <a:moveTo>
                  <a:pt x="0" y="0"/>
                </a:moveTo>
                <a:lnTo>
                  <a:pt x="3778638" y="0"/>
                </a:lnTo>
                <a:lnTo>
                  <a:pt x="3778638" y="2459550"/>
                </a:lnTo>
                <a:lnTo>
                  <a:pt x="0" y="24595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28700" y="3193236"/>
            <a:ext cx="11959494" cy="1719280"/>
          </a:xfrm>
          <a:prstGeom prst="rect">
            <a:avLst/>
          </a:prstGeom>
        </p:spPr>
        <p:txBody>
          <a:bodyPr anchor="t" rtlCol="false" tIns="0" lIns="0" bIns="0" rIns="0">
            <a:spAutoFit/>
          </a:bodyPr>
          <a:lstStyle/>
          <a:p>
            <a:pPr algn="l">
              <a:lnSpc>
                <a:spcPts val="6530"/>
              </a:lnSpc>
            </a:pPr>
            <a:r>
              <a:rPr lang="en-US" sz="7098">
                <a:solidFill>
                  <a:srgbClr val="A2DD39"/>
                </a:solidFill>
                <a:latin typeface="Pattanakarn Light"/>
                <a:ea typeface="Pattanakarn Light"/>
                <a:cs typeface="Pattanakarn Light"/>
                <a:sym typeface="Pattanakarn Light"/>
              </a:rPr>
              <a:t>FLAT NETWORKS IN SMART BUILDINGS</a:t>
            </a:r>
          </a:p>
        </p:txBody>
      </p:sp>
      <p:sp>
        <p:nvSpPr>
          <p:cNvPr name="TextBox 15" id="15"/>
          <p:cNvSpPr txBox="true"/>
          <p:nvPr/>
        </p:nvSpPr>
        <p:spPr>
          <a:xfrm rot="0">
            <a:off x="1028700" y="2631714"/>
            <a:ext cx="5132878" cy="428172"/>
          </a:xfrm>
          <a:prstGeom prst="rect">
            <a:avLst/>
          </a:prstGeom>
        </p:spPr>
        <p:txBody>
          <a:bodyPr anchor="t" rtlCol="false" tIns="0" lIns="0" bIns="0" rIns="0">
            <a:spAutoFit/>
          </a:bodyPr>
          <a:lstStyle/>
          <a:p>
            <a:pPr algn="l">
              <a:lnSpc>
                <a:spcPts val="3191"/>
              </a:lnSpc>
            </a:pPr>
            <a:r>
              <a:rPr lang="en-US" sz="3469">
                <a:solidFill>
                  <a:srgbClr val="D7E7C6"/>
                </a:solidFill>
                <a:latin typeface="Pattanakarn Light"/>
                <a:ea typeface="Pattanakarn Light"/>
                <a:cs typeface="Pattanakarn Light"/>
                <a:sym typeface="Pattanakarn Light"/>
              </a:rPr>
              <a:t>THE PROBLEM</a:t>
            </a:r>
          </a:p>
        </p:txBody>
      </p:sp>
      <p:sp>
        <p:nvSpPr>
          <p:cNvPr name="TextBox 16" id="16"/>
          <p:cNvSpPr txBox="true"/>
          <p:nvPr/>
        </p:nvSpPr>
        <p:spPr>
          <a:xfrm rot="0">
            <a:off x="2066299" y="5874347"/>
            <a:ext cx="2743111" cy="2095500"/>
          </a:xfrm>
          <a:prstGeom prst="rect">
            <a:avLst/>
          </a:prstGeom>
        </p:spPr>
        <p:txBody>
          <a:bodyPr anchor="t" rtlCol="false" tIns="0" lIns="0" bIns="0" rIns="0">
            <a:spAutoFit/>
          </a:bodyPr>
          <a:lstStyle/>
          <a:p>
            <a:pPr algn="l" marL="302261" indent="-151130" lvl="1">
              <a:lnSpc>
                <a:spcPts val="1680"/>
              </a:lnSpc>
              <a:buFont typeface="Arial"/>
              <a:buChar char="•"/>
            </a:pPr>
            <a:r>
              <a:rPr lang="en-US" b="true" sz="1400">
                <a:solidFill>
                  <a:srgbClr val="A2DD39"/>
                </a:solidFill>
                <a:latin typeface="Pattanakarn Bold"/>
                <a:ea typeface="Pattanakarn Bold"/>
                <a:cs typeface="Pattanakarn Bold"/>
                <a:sym typeface="Pattanakarn Bold"/>
              </a:rPr>
              <a:t>🏢 Modern high-rises depend on IoT for daily operations</a:t>
            </a:r>
          </a:p>
          <a:p>
            <a:pPr algn="l" marL="302261" indent="-151130" lvl="1">
              <a:lnSpc>
                <a:spcPts val="1680"/>
              </a:lnSpc>
              <a:buFont typeface="Arial"/>
              <a:buChar char="•"/>
            </a:pPr>
            <a:r>
              <a:rPr lang="en-US" b="true" sz="1400">
                <a:solidFill>
                  <a:srgbClr val="A2DD39"/>
                </a:solidFill>
                <a:latin typeface="Pattanakarn Bold"/>
                <a:ea typeface="Pattanakarn Bold"/>
                <a:cs typeface="Pattanakarn Bold"/>
                <a:sym typeface="Pattanakarn Bold"/>
              </a:rPr>
              <a:t>🔓 Flat networks allow unrestricted device communication</a:t>
            </a:r>
          </a:p>
          <a:p>
            <a:pPr algn="l" marL="302261" indent="-151130" lvl="1">
              <a:lnSpc>
                <a:spcPts val="1680"/>
              </a:lnSpc>
              <a:buFont typeface="Arial"/>
              <a:buChar char="•"/>
            </a:pPr>
            <a:r>
              <a:rPr lang="en-US" b="true" sz="1400">
                <a:solidFill>
                  <a:srgbClr val="A2DD39"/>
                </a:solidFill>
                <a:latin typeface="Pattanakarn Bold"/>
                <a:ea typeface="Pattanakarn Bold"/>
                <a:cs typeface="Pattanakarn Bold"/>
                <a:sym typeface="Pattanakarn Bold"/>
              </a:rPr>
              <a:t>⚠️ Single compromised device enables lateral movement</a:t>
            </a:r>
          </a:p>
          <a:p>
            <a:pPr algn="l">
              <a:lnSpc>
                <a:spcPts val="1680"/>
              </a:lnSpc>
            </a:pPr>
          </a:p>
        </p:txBody>
      </p:sp>
      <p:sp>
        <p:nvSpPr>
          <p:cNvPr name="TextBox 17" id="17"/>
          <p:cNvSpPr txBox="true"/>
          <p:nvPr/>
        </p:nvSpPr>
        <p:spPr>
          <a:xfrm rot="0">
            <a:off x="14051404" y="3333406"/>
            <a:ext cx="3985406" cy="936330"/>
          </a:xfrm>
          <a:prstGeom prst="rect">
            <a:avLst/>
          </a:prstGeom>
        </p:spPr>
        <p:txBody>
          <a:bodyPr anchor="t" rtlCol="false" tIns="0" lIns="0" bIns="0" rIns="0">
            <a:spAutoFit/>
          </a:bodyPr>
          <a:lstStyle/>
          <a:p>
            <a:pPr algn="l">
              <a:lnSpc>
                <a:spcPts val="2502"/>
              </a:lnSpc>
            </a:pPr>
            <a:r>
              <a:rPr lang="en-US" sz="2085">
                <a:solidFill>
                  <a:srgbClr val="D7E7C6"/>
                </a:solidFill>
                <a:latin typeface="Pattanakarn Light"/>
                <a:ea typeface="Pattanakarn Light"/>
                <a:cs typeface="Pattanakarn Light"/>
                <a:sym typeface="Pattanakarn Light"/>
              </a:rPr>
              <a:t>All devices on one network = One breach compromises everything</a:t>
            </a:r>
          </a:p>
        </p:txBody>
      </p:sp>
      <p:sp>
        <p:nvSpPr>
          <p:cNvPr name="TextBox 18" id="18"/>
          <p:cNvSpPr txBox="true"/>
          <p:nvPr/>
        </p:nvSpPr>
        <p:spPr>
          <a:xfrm rot="0">
            <a:off x="14171021" y="2728503"/>
            <a:ext cx="3304368"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Why IoT Security Matters in Residential Buildings</a:t>
            </a:r>
          </a:p>
        </p:txBody>
      </p:sp>
      <p:sp>
        <p:nvSpPr>
          <p:cNvPr name="TextBox 19" id="19"/>
          <p:cNvSpPr txBox="true"/>
          <p:nvPr/>
        </p:nvSpPr>
        <p:spPr>
          <a:xfrm rot="0">
            <a:off x="7139211" y="6734173"/>
            <a:ext cx="1823371" cy="975029"/>
          </a:xfrm>
          <a:prstGeom prst="rect">
            <a:avLst/>
          </a:prstGeom>
        </p:spPr>
        <p:txBody>
          <a:bodyPr anchor="t" rtlCol="false" tIns="0" lIns="0" bIns="0" rIns="0">
            <a:spAutoFit/>
          </a:bodyPr>
          <a:lstStyle/>
          <a:p>
            <a:pPr algn="l" marL="200915" indent="-100458" lvl="1">
              <a:lnSpc>
                <a:spcPts val="1116"/>
              </a:lnSpc>
              <a:buFont typeface="Arial"/>
              <a:buChar char="•"/>
            </a:pPr>
            <a:r>
              <a:rPr lang="en-US" b="true" sz="930">
                <a:solidFill>
                  <a:srgbClr val="A2DD39"/>
                </a:solidFill>
                <a:latin typeface="Pattanakarn Bold"/>
                <a:ea typeface="Pattanakarn Bold"/>
                <a:cs typeface="Pattanakarn Bold"/>
                <a:sym typeface="Pattanakarn Bold"/>
              </a:rPr>
              <a:t>Default passwords &amp; credentials</a:t>
            </a:r>
          </a:p>
          <a:p>
            <a:pPr algn="l" marL="200915" indent="-100458" lvl="1">
              <a:lnSpc>
                <a:spcPts val="1116"/>
              </a:lnSpc>
              <a:buFont typeface="Arial"/>
              <a:buChar char="•"/>
            </a:pPr>
            <a:r>
              <a:rPr lang="en-US" b="true" sz="930">
                <a:solidFill>
                  <a:srgbClr val="A2DD39"/>
                </a:solidFill>
                <a:latin typeface="Pattanakarn Bold"/>
                <a:ea typeface="Pattanakarn Bold"/>
                <a:cs typeface="Pattanakarn Bold"/>
                <a:sym typeface="Pattanakarn Bold"/>
              </a:rPr>
              <a:t>Outd</a:t>
            </a:r>
            <a:r>
              <a:rPr lang="en-US" b="true" sz="930">
                <a:solidFill>
                  <a:srgbClr val="A2DD39"/>
                </a:solidFill>
                <a:latin typeface="Pattanakarn Bold"/>
                <a:ea typeface="Pattanakarn Bold"/>
                <a:cs typeface="Pattanakarn Bold"/>
                <a:sym typeface="Pattanakarn Bold"/>
              </a:rPr>
              <a:t>ated firmware</a:t>
            </a:r>
          </a:p>
          <a:p>
            <a:pPr algn="l" marL="200915" indent="-100458" lvl="1">
              <a:lnSpc>
                <a:spcPts val="1116"/>
              </a:lnSpc>
              <a:buFont typeface="Arial"/>
              <a:buChar char="•"/>
            </a:pPr>
            <a:r>
              <a:rPr lang="en-US" b="true" sz="930">
                <a:solidFill>
                  <a:srgbClr val="A2DD39"/>
                </a:solidFill>
                <a:latin typeface="Pattanakarn Bold"/>
                <a:ea typeface="Pattanakarn Bold"/>
                <a:cs typeface="Pattanakarn Bold"/>
                <a:sym typeface="Pattanakarn Bold"/>
              </a:rPr>
              <a:t>No network isolation</a:t>
            </a:r>
          </a:p>
          <a:p>
            <a:pPr algn="l" marL="200915" indent="-100458" lvl="1">
              <a:lnSpc>
                <a:spcPts val="1116"/>
              </a:lnSpc>
              <a:buFont typeface="Arial"/>
              <a:buChar char="•"/>
            </a:pPr>
            <a:r>
              <a:rPr lang="en-US" b="true" sz="930">
                <a:solidFill>
                  <a:srgbClr val="A2DD39"/>
                </a:solidFill>
                <a:latin typeface="Pattanakarn Bold"/>
                <a:ea typeface="Pattanakarn Bold"/>
                <a:cs typeface="Pattanakarn Bold"/>
                <a:sym typeface="Pattanakarn Bold"/>
              </a:rPr>
              <a:t>L</a:t>
            </a:r>
            <a:r>
              <a:rPr lang="en-US" b="true" sz="930">
                <a:solidFill>
                  <a:srgbClr val="A2DD39"/>
                </a:solidFill>
                <a:latin typeface="Pattanakarn Bold"/>
                <a:ea typeface="Pattanakarn Bold"/>
                <a:cs typeface="Pattanakarn Bold"/>
                <a:sym typeface="Pattanakarn Bold"/>
              </a:rPr>
              <a:t>imited IT security expertise</a:t>
            </a:r>
          </a:p>
          <a:p>
            <a:pPr algn="l">
              <a:lnSpc>
                <a:spcPts val="111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625349" y="2221925"/>
            <a:ext cx="9094295" cy="8405567"/>
            <a:chOff x="0" y="0"/>
            <a:chExt cx="2395205" cy="2213812"/>
          </a:xfrm>
        </p:grpSpPr>
        <p:sp>
          <p:nvSpPr>
            <p:cNvPr name="Freeform 4" id="4"/>
            <p:cNvSpPr/>
            <p:nvPr/>
          </p:nvSpPr>
          <p:spPr>
            <a:xfrm flipH="false" flipV="false" rot="0">
              <a:off x="0" y="0"/>
              <a:ext cx="2395205" cy="2213812"/>
            </a:xfrm>
            <a:custGeom>
              <a:avLst/>
              <a:gdLst/>
              <a:ahLst/>
              <a:cxnLst/>
              <a:rect r="r" b="b" t="t" l="l"/>
              <a:pathLst>
                <a:path h="2213812" w="2395205">
                  <a:moveTo>
                    <a:pt x="8513" y="0"/>
                  </a:moveTo>
                  <a:lnTo>
                    <a:pt x="2386692" y="0"/>
                  </a:lnTo>
                  <a:cubicBezTo>
                    <a:pt x="2388950" y="0"/>
                    <a:pt x="2391115" y="897"/>
                    <a:pt x="2392712" y="2493"/>
                  </a:cubicBezTo>
                  <a:cubicBezTo>
                    <a:pt x="2394309" y="4090"/>
                    <a:pt x="2395205" y="6255"/>
                    <a:pt x="2395205" y="8513"/>
                  </a:cubicBezTo>
                  <a:lnTo>
                    <a:pt x="2395205" y="2205299"/>
                  </a:lnTo>
                  <a:cubicBezTo>
                    <a:pt x="2395205" y="2210001"/>
                    <a:pt x="2391394" y="2213812"/>
                    <a:pt x="2386692" y="2213812"/>
                  </a:cubicBezTo>
                  <a:lnTo>
                    <a:pt x="8513" y="2213812"/>
                  </a:lnTo>
                  <a:cubicBezTo>
                    <a:pt x="3811" y="2213812"/>
                    <a:pt x="0" y="2210001"/>
                    <a:pt x="0" y="2205299"/>
                  </a:cubicBezTo>
                  <a:lnTo>
                    <a:pt x="0" y="8513"/>
                  </a:lnTo>
                  <a:cubicBezTo>
                    <a:pt x="0" y="3811"/>
                    <a:pt x="3811" y="0"/>
                    <a:pt x="8513" y="0"/>
                  </a:cubicBezTo>
                  <a:close/>
                </a:path>
              </a:pathLst>
            </a:custGeom>
            <a:solidFill>
              <a:srgbClr val="141414"/>
            </a:solidFill>
            <a:ln w="9525" cap="sq">
              <a:solidFill>
                <a:srgbClr val="A2DD39"/>
              </a:solidFill>
              <a:prstDash val="solid"/>
              <a:miter/>
            </a:ln>
          </p:spPr>
        </p:sp>
        <p:sp>
          <p:nvSpPr>
            <p:cNvPr name="TextBox 5" id="5"/>
            <p:cNvSpPr txBox="true"/>
            <p:nvPr/>
          </p:nvSpPr>
          <p:spPr>
            <a:xfrm>
              <a:off x="0" y="-38100"/>
              <a:ext cx="2395205" cy="225191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2237059"/>
            <a:ext cx="5250218" cy="6163574"/>
            <a:chOff x="0" y="0"/>
            <a:chExt cx="813396" cy="954899"/>
          </a:xfrm>
        </p:grpSpPr>
        <p:sp>
          <p:nvSpPr>
            <p:cNvPr name="Freeform 7" id="7"/>
            <p:cNvSpPr/>
            <p:nvPr/>
          </p:nvSpPr>
          <p:spPr>
            <a:xfrm flipH="false" flipV="false" rot="0">
              <a:off x="0" y="0"/>
              <a:ext cx="813396" cy="954899"/>
            </a:xfrm>
            <a:custGeom>
              <a:avLst/>
              <a:gdLst/>
              <a:ahLst/>
              <a:cxnLst/>
              <a:rect r="r" b="b" t="t" l="l"/>
              <a:pathLst>
                <a:path h="954899" w="813396">
                  <a:moveTo>
                    <a:pt x="0" y="0"/>
                  </a:moveTo>
                  <a:lnTo>
                    <a:pt x="813396" y="0"/>
                  </a:lnTo>
                  <a:lnTo>
                    <a:pt x="813396" y="954899"/>
                  </a:lnTo>
                  <a:lnTo>
                    <a:pt x="0" y="954899"/>
                  </a:lnTo>
                  <a:close/>
                </a:path>
              </a:pathLst>
            </a:custGeom>
            <a:blipFill>
              <a:blip r:embed="rId5"/>
              <a:stretch>
                <a:fillRect l="0" t="-13926" r="0" b="-13926"/>
              </a:stretch>
            </a:blipFill>
          </p:spPr>
        </p:sp>
      </p:grpSp>
      <p:sp>
        <p:nvSpPr>
          <p:cNvPr name="Freeform 8" id="8"/>
          <p:cNvSpPr/>
          <p:nvPr/>
        </p:nvSpPr>
        <p:spPr>
          <a:xfrm flipH="false" flipV="false" rot="0">
            <a:off x="3594540" y="9092732"/>
            <a:ext cx="1655678" cy="165568"/>
          </a:xfrm>
          <a:custGeom>
            <a:avLst/>
            <a:gdLst/>
            <a:ahLst/>
            <a:cxnLst/>
            <a:rect r="r" b="b" t="t" l="l"/>
            <a:pathLst>
              <a:path h="165568" w="1655678">
                <a:moveTo>
                  <a:pt x="0" y="0"/>
                </a:moveTo>
                <a:lnTo>
                  <a:pt x="1655678" y="0"/>
                </a:lnTo>
                <a:lnTo>
                  <a:pt x="1655678" y="165568"/>
                </a:lnTo>
                <a:lnTo>
                  <a:pt x="0" y="165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281041" y="8629650"/>
            <a:ext cx="1452763" cy="628650"/>
          </a:xfrm>
          <a:custGeom>
            <a:avLst/>
            <a:gdLst/>
            <a:ahLst/>
            <a:cxnLst/>
            <a:rect r="r" b="b" t="t" l="l"/>
            <a:pathLst>
              <a:path h="628650" w="1452763">
                <a:moveTo>
                  <a:pt x="0" y="0"/>
                </a:moveTo>
                <a:lnTo>
                  <a:pt x="1452763" y="0"/>
                </a:lnTo>
                <a:lnTo>
                  <a:pt x="1452763" y="628650"/>
                </a:lnTo>
                <a:lnTo>
                  <a:pt x="0" y="628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a:off x="13025642" y="7986196"/>
            <a:ext cx="4233658" cy="0"/>
          </a:xfrm>
          <a:prstGeom prst="line">
            <a:avLst/>
          </a:prstGeom>
          <a:ln cap="flat" w="9525">
            <a:solidFill>
              <a:srgbClr val="D7E7C6">
                <a:alpha val="34902"/>
              </a:srgbClr>
            </a:solidFill>
            <a:prstDash val="solid"/>
            <a:headEnd type="none" len="sm" w="sm"/>
            <a:tailEnd type="none" len="sm" w="sm"/>
          </a:ln>
        </p:spPr>
      </p:sp>
      <p:sp>
        <p:nvSpPr>
          <p:cNvPr name="Freeform 11" id="11"/>
          <p:cNvSpPr/>
          <p:nvPr/>
        </p:nvSpPr>
        <p:spPr>
          <a:xfrm flipH="false" flipV="false" rot="0">
            <a:off x="1028700"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6201465" y="858583"/>
            <a:ext cx="684138" cy="492580"/>
          </a:xfrm>
          <a:custGeom>
            <a:avLst/>
            <a:gdLst/>
            <a:ahLst/>
            <a:cxnLst/>
            <a:rect r="r" b="b" t="t" l="l"/>
            <a:pathLst>
              <a:path h="492580" w="684138">
                <a:moveTo>
                  <a:pt x="0" y="0"/>
                </a:moveTo>
                <a:lnTo>
                  <a:pt x="684138" y="0"/>
                </a:lnTo>
                <a:lnTo>
                  <a:pt x="684138" y="492580"/>
                </a:lnTo>
                <a:lnTo>
                  <a:pt x="0" y="492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8847032" y="858583"/>
            <a:ext cx="684138" cy="492580"/>
          </a:xfrm>
          <a:custGeom>
            <a:avLst/>
            <a:gdLst/>
            <a:ahLst/>
            <a:cxnLst/>
            <a:rect r="r" b="b" t="t" l="l"/>
            <a:pathLst>
              <a:path h="492580" w="684138">
                <a:moveTo>
                  <a:pt x="0" y="0"/>
                </a:moveTo>
                <a:lnTo>
                  <a:pt x="684138" y="0"/>
                </a:lnTo>
                <a:lnTo>
                  <a:pt x="684138" y="492580"/>
                </a:lnTo>
                <a:lnTo>
                  <a:pt x="0" y="492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1492598" y="858583"/>
            <a:ext cx="684138" cy="492580"/>
          </a:xfrm>
          <a:custGeom>
            <a:avLst/>
            <a:gdLst/>
            <a:ahLst/>
            <a:cxnLst/>
            <a:rect r="r" b="b" t="t" l="l"/>
            <a:pathLst>
              <a:path h="492580" w="684138">
                <a:moveTo>
                  <a:pt x="0" y="0"/>
                </a:moveTo>
                <a:lnTo>
                  <a:pt x="684139" y="0"/>
                </a:lnTo>
                <a:lnTo>
                  <a:pt x="684139" y="492580"/>
                </a:lnTo>
                <a:lnTo>
                  <a:pt x="0" y="492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4244366" y="541320"/>
            <a:ext cx="1490164" cy="1127106"/>
          </a:xfrm>
          <a:custGeom>
            <a:avLst/>
            <a:gdLst/>
            <a:ahLst/>
            <a:cxnLst/>
            <a:rect r="r" b="b" t="t" l="l"/>
            <a:pathLst>
              <a:path h="1127106" w="1490164">
                <a:moveTo>
                  <a:pt x="0" y="0"/>
                </a:moveTo>
                <a:lnTo>
                  <a:pt x="1490164" y="0"/>
                </a:lnTo>
                <a:lnTo>
                  <a:pt x="1490164" y="1127106"/>
                </a:lnTo>
                <a:lnTo>
                  <a:pt x="0" y="112710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7352328" y="411872"/>
            <a:ext cx="1030681" cy="1386001"/>
          </a:xfrm>
          <a:custGeom>
            <a:avLst/>
            <a:gdLst/>
            <a:ahLst/>
            <a:cxnLst/>
            <a:rect r="r" b="b" t="t" l="l"/>
            <a:pathLst>
              <a:path h="1386001" w="1030681">
                <a:moveTo>
                  <a:pt x="0" y="0"/>
                </a:moveTo>
                <a:lnTo>
                  <a:pt x="1030681" y="0"/>
                </a:lnTo>
                <a:lnTo>
                  <a:pt x="1030681" y="1386001"/>
                </a:lnTo>
                <a:lnTo>
                  <a:pt x="0" y="13860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9821097" y="541320"/>
            <a:ext cx="1381574" cy="1140426"/>
          </a:xfrm>
          <a:custGeom>
            <a:avLst/>
            <a:gdLst/>
            <a:ahLst/>
            <a:cxnLst/>
            <a:rect r="r" b="b" t="t" l="l"/>
            <a:pathLst>
              <a:path h="1140426" w="1381574">
                <a:moveTo>
                  <a:pt x="0" y="0"/>
                </a:moveTo>
                <a:lnTo>
                  <a:pt x="1381574" y="0"/>
                </a:lnTo>
                <a:lnTo>
                  <a:pt x="1381574" y="1140426"/>
                </a:lnTo>
                <a:lnTo>
                  <a:pt x="0" y="114042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12643462" y="336315"/>
            <a:ext cx="1400172" cy="1537115"/>
          </a:xfrm>
          <a:custGeom>
            <a:avLst/>
            <a:gdLst/>
            <a:ahLst/>
            <a:cxnLst/>
            <a:rect r="r" b="b" t="t" l="l"/>
            <a:pathLst>
              <a:path h="1537115" w="1400172">
                <a:moveTo>
                  <a:pt x="0" y="0"/>
                </a:moveTo>
                <a:lnTo>
                  <a:pt x="1400172" y="0"/>
                </a:lnTo>
                <a:lnTo>
                  <a:pt x="1400172" y="1537115"/>
                </a:lnTo>
                <a:lnTo>
                  <a:pt x="0" y="153711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12856694" y="558769"/>
            <a:ext cx="1165354" cy="1122977"/>
          </a:xfrm>
          <a:custGeom>
            <a:avLst/>
            <a:gdLst/>
            <a:ahLst/>
            <a:cxnLst/>
            <a:rect r="r" b="b" t="t" l="l"/>
            <a:pathLst>
              <a:path h="1122977" w="1165354">
                <a:moveTo>
                  <a:pt x="0" y="0"/>
                </a:moveTo>
                <a:lnTo>
                  <a:pt x="1165353" y="0"/>
                </a:lnTo>
                <a:lnTo>
                  <a:pt x="1165353" y="1122977"/>
                </a:lnTo>
                <a:lnTo>
                  <a:pt x="0" y="112297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0" id="20"/>
          <p:cNvSpPr txBox="true"/>
          <p:nvPr/>
        </p:nvSpPr>
        <p:spPr>
          <a:xfrm rot="0">
            <a:off x="8281041" y="2321105"/>
            <a:ext cx="8530475" cy="1902969"/>
          </a:xfrm>
          <a:prstGeom prst="rect">
            <a:avLst/>
          </a:prstGeom>
        </p:spPr>
        <p:txBody>
          <a:bodyPr anchor="t" rtlCol="false" tIns="0" lIns="0" bIns="0" rIns="0">
            <a:spAutoFit/>
          </a:bodyPr>
          <a:lstStyle/>
          <a:p>
            <a:pPr algn="l">
              <a:lnSpc>
                <a:spcPts val="4876"/>
              </a:lnSpc>
            </a:pPr>
            <a:r>
              <a:rPr lang="en-US" sz="5300">
                <a:solidFill>
                  <a:srgbClr val="A2DD39"/>
                </a:solidFill>
                <a:latin typeface="Pattanakarn Light"/>
                <a:ea typeface="Pattanakarn Light"/>
                <a:cs typeface="Pattanakarn Light"/>
                <a:sym typeface="Pattanakarn Light"/>
              </a:rPr>
              <a:t>REAL-WORLD SCENARIO: MANHATTAN HIGH-RISE BREACH</a:t>
            </a:r>
          </a:p>
        </p:txBody>
      </p:sp>
      <p:sp>
        <p:nvSpPr>
          <p:cNvPr name="TextBox 21" id="21"/>
          <p:cNvSpPr txBox="true"/>
          <p:nvPr/>
        </p:nvSpPr>
        <p:spPr>
          <a:xfrm rot="0">
            <a:off x="8281041" y="4743903"/>
            <a:ext cx="5915201" cy="428172"/>
          </a:xfrm>
          <a:prstGeom prst="rect">
            <a:avLst/>
          </a:prstGeom>
        </p:spPr>
        <p:txBody>
          <a:bodyPr anchor="t" rtlCol="false" tIns="0" lIns="0" bIns="0" rIns="0">
            <a:spAutoFit/>
          </a:bodyPr>
          <a:lstStyle/>
          <a:p>
            <a:pPr algn="l">
              <a:lnSpc>
                <a:spcPts val="3191"/>
              </a:lnSpc>
            </a:pPr>
            <a:r>
              <a:rPr lang="en-US" sz="3469">
                <a:solidFill>
                  <a:srgbClr val="D7E7C6"/>
                </a:solidFill>
                <a:latin typeface="Pattanakarn Light"/>
                <a:ea typeface="Pattanakarn Light"/>
                <a:cs typeface="Pattanakarn Light"/>
                <a:sym typeface="Pattanakarn Light"/>
              </a:rPr>
              <a:t>MOTIVATING EXAMPLE</a:t>
            </a:r>
          </a:p>
        </p:txBody>
      </p:sp>
      <p:sp>
        <p:nvSpPr>
          <p:cNvPr name="TextBox 22" id="22"/>
          <p:cNvSpPr txBox="true"/>
          <p:nvPr/>
        </p:nvSpPr>
        <p:spPr>
          <a:xfrm rot="0">
            <a:off x="8281041" y="6324600"/>
            <a:ext cx="3690621" cy="2305050"/>
          </a:xfrm>
          <a:prstGeom prst="rect">
            <a:avLst/>
          </a:prstGeom>
        </p:spPr>
        <p:txBody>
          <a:bodyPr anchor="t" rtlCol="false" tIns="0" lIns="0" bIns="0" rIns="0">
            <a:spAutoFit/>
          </a:bodyPr>
          <a:lstStyle/>
          <a:p>
            <a:pPr algn="l">
              <a:lnSpc>
                <a:spcPts val="1680"/>
              </a:lnSpc>
            </a:pPr>
            <a:r>
              <a:rPr lang="en-US" sz="1400">
                <a:solidFill>
                  <a:srgbClr val="D7E7C6"/>
                </a:solidFill>
                <a:latin typeface="Pattanakarn Light"/>
                <a:ea typeface="Pattanakarn Light"/>
                <a:cs typeface="Pattanakarn Light"/>
                <a:sym typeface="Pattanakarn Light"/>
              </a:rPr>
              <a:t>Attack Timeline:⏱️ </a:t>
            </a:r>
          </a:p>
          <a:p>
            <a:pPr algn="l">
              <a:lnSpc>
                <a:spcPts val="1680"/>
              </a:lnSpc>
            </a:pP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T+0 min: Attacker exploits vulnerable thermostat</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T+2 min: Discovers all IoT devices on network</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T+5 min: Accesses camera streams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T+8 min: Compromises access control system</a:t>
            </a:r>
          </a:p>
          <a:p>
            <a:pPr algn="l">
              <a:lnSpc>
                <a:spcPts val="1680"/>
              </a:lnSpc>
            </a:pPr>
          </a:p>
        </p:txBody>
      </p:sp>
      <p:sp>
        <p:nvSpPr>
          <p:cNvPr name="TextBox 23" id="23"/>
          <p:cNvSpPr txBox="true"/>
          <p:nvPr/>
        </p:nvSpPr>
        <p:spPr>
          <a:xfrm rot="0">
            <a:off x="8281041" y="5774546"/>
            <a:ext cx="4028595"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How a Thermostat Breach Becomes a Building Takeover</a:t>
            </a:r>
          </a:p>
        </p:txBody>
      </p:sp>
      <p:sp>
        <p:nvSpPr>
          <p:cNvPr name="TextBox 24" id="24"/>
          <p:cNvSpPr txBox="true"/>
          <p:nvPr/>
        </p:nvSpPr>
        <p:spPr>
          <a:xfrm rot="0">
            <a:off x="13276307" y="6424708"/>
            <a:ext cx="4122546" cy="1571625"/>
          </a:xfrm>
          <a:prstGeom prst="rect">
            <a:avLst/>
          </a:prstGeom>
        </p:spPr>
        <p:txBody>
          <a:bodyPr anchor="t" rtlCol="false" tIns="0" lIns="0" bIns="0" rIns="0">
            <a:spAutoFit/>
          </a:bodyPr>
          <a:lstStyle/>
          <a:p>
            <a:pPr algn="l" marL="453388" indent="-226694" lvl="1">
              <a:lnSpc>
                <a:spcPts val="2519"/>
              </a:lnSpc>
              <a:buFont typeface="Arial"/>
              <a:buChar char="•"/>
            </a:pPr>
            <a:r>
              <a:rPr lang="en-US" sz="2099">
                <a:solidFill>
                  <a:srgbClr val="D7E7C6"/>
                </a:solidFill>
                <a:latin typeface="Pattanakarn Light"/>
                <a:ea typeface="Pattanakarn Light"/>
                <a:cs typeface="Pattanakarn Light"/>
                <a:sym typeface="Pattanakarn Light"/>
              </a:rPr>
              <a:t>❌ Complete loss of physical security</a:t>
            </a:r>
          </a:p>
          <a:p>
            <a:pPr algn="l" marL="453388" indent="-226694" lvl="1">
              <a:lnSpc>
                <a:spcPts val="2519"/>
              </a:lnSpc>
              <a:buFont typeface="Arial"/>
              <a:buChar char="•"/>
            </a:pPr>
            <a:r>
              <a:rPr lang="en-US" sz="2099">
                <a:solidFill>
                  <a:srgbClr val="D7E7C6"/>
                </a:solidFill>
                <a:latin typeface="Pattanakarn Light"/>
                <a:ea typeface="Pattanakarn Light"/>
                <a:cs typeface="Pattanakarn Light"/>
                <a:sym typeface="Pattanakarn Light"/>
              </a:rPr>
              <a:t>❌ Privacy violation (camera access)</a:t>
            </a:r>
          </a:p>
          <a:p>
            <a:pPr algn="l" marL="453388" indent="-226694" lvl="1">
              <a:lnSpc>
                <a:spcPts val="2519"/>
              </a:lnSpc>
              <a:buFont typeface="Arial"/>
              <a:buChar char="•"/>
            </a:pPr>
            <a:r>
              <a:rPr lang="en-US" sz="2099">
                <a:solidFill>
                  <a:srgbClr val="D7E7C6"/>
                </a:solidFill>
                <a:latin typeface="Pattanakarn Light"/>
                <a:ea typeface="Pattanakarn Light"/>
                <a:cs typeface="Pattanakarn Light"/>
                <a:sym typeface="Pattanakarn Light"/>
              </a:rPr>
              <a:t>❌ Safety risk to residents</a:t>
            </a:r>
          </a:p>
        </p:txBody>
      </p:sp>
      <p:sp>
        <p:nvSpPr>
          <p:cNvPr name="TextBox 25" id="25"/>
          <p:cNvSpPr txBox="true"/>
          <p:nvPr/>
        </p:nvSpPr>
        <p:spPr>
          <a:xfrm rot="0">
            <a:off x="10295339" y="8701183"/>
            <a:ext cx="6605915" cy="628650"/>
          </a:xfrm>
          <a:prstGeom prst="rect">
            <a:avLst/>
          </a:prstGeom>
        </p:spPr>
        <p:txBody>
          <a:bodyPr anchor="t" rtlCol="false" tIns="0" lIns="0" bIns="0" rIns="0">
            <a:spAutoFit/>
          </a:bodyPr>
          <a:lstStyle/>
          <a:p>
            <a:pPr algn="l">
              <a:lnSpc>
                <a:spcPts val="2520"/>
              </a:lnSpc>
            </a:pPr>
            <a:r>
              <a:rPr lang="en-US" sz="2100">
                <a:solidFill>
                  <a:srgbClr val="A2DD39"/>
                </a:solidFill>
                <a:latin typeface="Pattanakarn Light"/>
                <a:ea typeface="Pattanakarn Light"/>
                <a:cs typeface="Pattanakarn Light"/>
                <a:sym typeface="Pattanakarn Light"/>
              </a:rPr>
              <a:t>Without segmentation, low-impact breaches escalate to building-wide compromise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1028700" y="8336020"/>
            <a:ext cx="2541108" cy="0"/>
          </a:xfrm>
          <a:prstGeom prst="line">
            <a:avLst/>
          </a:prstGeom>
          <a:ln cap="flat" w="9525">
            <a:solidFill>
              <a:srgbClr val="D7E7C6">
                <a:alpha val="34902"/>
              </a:srgbClr>
            </a:solidFill>
            <a:prstDash val="solid"/>
            <a:headEnd type="none" len="sm" w="sm"/>
            <a:tailEnd type="none" len="sm" w="sm"/>
          </a:ln>
        </p:spPr>
      </p:sp>
      <p:sp>
        <p:nvSpPr>
          <p:cNvPr name="AutoShape 4" id="4"/>
          <p:cNvSpPr/>
          <p:nvPr/>
        </p:nvSpPr>
        <p:spPr>
          <a:xfrm>
            <a:off x="4404463" y="8331258"/>
            <a:ext cx="3098079" cy="0"/>
          </a:xfrm>
          <a:prstGeom prst="line">
            <a:avLst/>
          </a:prstGeom>
          <a:ln cap="flat" w="9525">
            <a:solidFill>
              <a:srgbClr val="D7E7C6">
                <a:alpha val="34902"/>
              </a:srgbClr>
            </a:solidFill>
            <a:prstDash val="solid"/>
            <a:headEnd type="none" len="sm" w="sm"/>
            <a:tailEnd type="none" len="sm" w="sm"/>
          </a:ln>
        </p:spPr>
      </p:sp>
      <p:sp>
        <p:nvSpPr>
          <p:cNvPr name="Freeform 5" id="5"/>
          <p:cNvSpPr/>
          <p:nvPr/>
        </p:nvSpPr>
        <p:spPr>
          <a:xfrm flipH="false" flipV="false" rot="0">
            <a:off x="1028700"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8340742" y="4535988"/>
            <a:ext cx="12189467" cy="6032735"/>
            <a:chOff x="0" y="0"/>
            <a:chExt cx="3210395" cy="1588868"/>
          </a:xfrm>
        </p:grpSpPr>
        <p:sp>
          <p:nvSpPr>
            <p:cNvPr name="Freeform 7" id="7"/>
            <p:cNvSpPr/>
            <p:nvPr/>
          </p:nvSpPr>
          <p:spPr>
            <a:xfrm flipH="false" flipV="false" rot="0">
              <a:off x="0" y="0"/>
              <a:ext cx="3210395" cy="1588868"/>
            </a:xfrm>
            <a:custGeom>
              <a:avLst/>
              <a:gdLst/>
              <a:ahLst/>
              <a:cxnLst/>
              <a:rect r="r" b="b" t="t" l="l"/>
              <a:pathLst>
                <a:path h="1588868" w="3210395">
                  <a:moveTo>
                    <a:pt x="6351" y="0"/>
                  </a:moveTo>
                  <a:lnTo>
                    <a:pt x="3204043" y="0"/>
                  </a:lnTo>
                  <a:cubicBezTo>
                    <a:pt x="3205728" y="0"/>
                    <a:pt x="3207343" y="669"/>
                    <a:pt x="3208534" y="1860"/>
                  </a:cubicBezTo>
                  <a:cubicBezTo>
                    <a:pt x="3209725" y="3051"/>
                    <a:pt x="3210395" y="4667"/>
                    <a:pt x="3210395" y="6351"/>
                  </a:cubicBezTo>
                  <a:lnTo>
                    <a:pt x="3210395" y="1582517"/>
                  </a:lnTo>
                  <a:cubicBezTo>
                    <a:pt x="3210395" y="1584202"/>
                    <a:pt x="3209725" y="1585817"/>
                    <a:pt x="3208534" y="1587008"/>
                  </a:cubicBezTo>
                  <a:cubicBezTo>
                    <a:pt x="3207343" y="1588199"/>
                    <a:pt x="3205728" y="1588868"/>
                    <a:pt x="3204043" y="1588868"/>
                  </a:cubicBezTo>
                  <a:lnTo>
                    <a:pt x="6351" y="1588868"/>
                  </a:lnTo>
                  <a:cubicBezTo>
                    <a:pt x="2844" y="1588868"/>
                    <a:pt x="0" y="1586025"/>
                    <a:pt x="0" y="1582517"/>
                  </a:cubicBezTo>
                  <a:lnTo>
                    <a:pt x="0" y="6351"/>
                  </a:lnTo>
                  <a:cubicBezTo>
                    <a:pt x="0" y="4667"/>
                    <a:pt x="669" y="3051"/>
                    <a:pt x="1860" y="1860"/>
                  </a:cubicBezTo>
                  <a:cubicBezTo>
                    <a:pt x="3051" y="669"/>
                    <a:pt x="4667" y="0"/>
                    <a:pt x="6351" y="0"/>
                  </a:cubicBezTo>
                  <a:close/>
                </a:path>
              </a:pathLst>
            </a:custGeom>
            <a:solidFill>
              <a:srgbClr val="141414"/>
            </a:solidFill>
            <a:ln w="9525" cap="sq">
              <a:solidFill>
                <a:srgbClr val="A2DD39"/>
              </a:solidFill>
              <a:prstDash val="solid"/>
              <a:miter/>
            </a:ln>
          </p:spPr>
        </p:sp>
        <p:sp>
          <p:nvSpPr>
            <p:cNvPr name="TextBox 8" id="8"/>
            <p:cNvSpPr txBox="true"/>
            <p:nvPr/>
          </p:nvSpPr>
          <p:spPr>
            <a:xfrm>
              <a:off x="0" y="-38100"/>
              <a:ext cx="3210395" cy="162696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8350267" y="5394985"/>
            <a:ext cx="3539506" cy="4892015"/>
            <a:chOff x="0" y="0"/>
            <a:chExt cx="548362" cy="757901"/>
          </a:xfrm>
        </p:grpSpPr>
        <p:sp>
          <p:nvSpPr>
            <p:cNvPr name="Freeform 10" id="10"/>
            <p:cNvSpPr/>
            <p:nvPr/>
          </p:nvSpPr>
          <p:spPr>
            <a:xfrm flipH="false" flipV="false" rot="0">
              <a:off x="0" y="0"/>
              <a:ext cx="548362" cy="757901"/>
            </a:xfrm>
            <a:custGeom>
              <a:avLst/>
              <a:gdLst/>
              <a:ahLst/>
              <a:cxnLst/>
              <a:rect r="r" b="b" t="t" l="l"/>
              <a:pathLst>
                <a:path h="757901" w="548362">
                  <a:moveTo>
                    <a:pt x="0" y="0"/>
                  </a:moveTo>
                  <a:lnTo>
                    <a:pt x="548362" y="0"/>
                  </a:lnTo>
                  <a:lnTo>
                    <a:pt x="548362" y="757901"/>
                  </a:lnTo>
                  <a:lnTo>
                    <a:pt x="0" y="757901"/>
                  </a:lnTo>
                  <a:close/>
                </a:path>
              </a:pathLst>
            </a:custGeom>
            <a:blipFill>
              <a:blip r:embed="rId7"/>
              <a:stretch>
                <a:fillRect l="-5284" t="0" r="-5284" b="0"/>
              </a:stretch>
            </a:blipFill>
          </p:spPr>
        </p:sp>
      </p:grpSp>
      <p:sp>
        <p:nvSpPr>
          <p:cNvPr name="Freeform 11" id="11"/>
          <p:cNvSpPr/>
          <p:nvPr/>
        </p:nvSpPr>
        <p:spPr>
          <a:xfrm flipH="false" flipV="false" rot="0">
            <a:off x="13136754" y="2637885"/>
            <a:ext cx="4122546" cy="427246"/>
          </a:xfrm>
          <a:custGeom>
            <a:avLst/>
            <a:gdLst/>
            <a:ahLst/>
            <a:cxnLst/>
            <a:rect r="r" b="b" t="t" l="l"/>
            <a:pathLst>
              <a:path h="427246" w="4122546">
                <a:moveTo>
                  <a:pt x="0" y="0"/>
                </a:moveTo>
                <a:lnTo>
                  <a:pt x="4122546" y="0"/>
                </a:lnTo>
                <a:lnTo>
                  <a:pt x="4122546" y="427245"/>
                </a:lnTo>
                <a:lnTo>
                  <a:pt x="0" y="4272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28700" y="1486896"/>
            <a:ext cx="12947684" cy="2256663"/>
          </a:xfrm>
          <a:prstGeom prst="rect">
            <a:avLst/>
          </a:prstGeom>
        </p:spPr>
        <p:txBody>
          <a:bodyPr anchor="t" rtlCol="false" tIns="0" lIns="0" bIns="0" rIns="0">
            <a:spAutoFit/>
          </a:bodyPr>
          <a:lstStyle/>
          <a:p>
            <a:pPr algn="l">
              <a:lnSpc>
                <a:spcPts val="4416"/>
              </a:lnSpc>
            </a:pPr>
            <a:r>
              <a:rPr lang="en-US" sz="4800">
                <a:solidFill>
                  <a:srgbClr val="A2DD39"/>
                </a:solidFill>
                <a:latin typeface="Pattanakarn Light"/>
                <a:ea typeface="Pattanakarn Light"/>
                <a:cs typeface="Pattanakarn Light"/>
                <a:sym typeface="Pattanakarn Light"/>
              </a:rPr>
              <a:t>NETWORK SEGMENTATION WILL SIGNIFICANTLY REDUCE LATERAL MOVEMENT ATTACKS IN RESIDENTIAL IOT ENVIRONMENTS</a:t>
            </a:r>
          </a:p>
        </p:txBody>
      </p:sp>
      <p:sp>
        <p:nvSpPr>
          <p:cNvPr name="TextBox 13" id="13"/>
          <p:cNvSpPr txBox="true"/>
          <p:nvPr/>
        </p:nvSpPr>
        <p:spPr>
          <a:xfrm rot="0">
            <a:off x="1028700" y="3857859"/>
            <a:ext cx="8027716" cy="520828"/>
          </a:xfrm>
          <a:prstGeom prst="rect">
            <a:avLst/>
          </a:prstGeom>
        </p:spPr>
        <p:txBody>
          <a:bodyPr anchor="t" rtlCol="false" tIns="0" lIns="0" bIns="0" rIns="0">
            <a:spAutoFit/>
          </a:bodyPr>
          <a:lstStyle/>
          <a:p>
            <a:pPr algn="l">
              <a:lnSpc>
                <a:spcPts val="3864"/>
              </a:lnSpc>
            </a:pPr>
            <a:r>
              <a:rPr lang="en-US" sz="4200">
                <a:solidFill>
                  <a:srgbClr val="D7E7C6"/>
                </a:solidFill>
                <a:latin typeface="Pattanakarn Light"/>
                <a:ea typeface="Pattanakarn Light"/>
                <a:cs typeface="Pattanakarn Light"/>
                <a:sym typeface="Pattanakarn Light"/>
              </a:rPr>
              <a:t>RESEARCH HYPOTHESIS</a:t>
            </a:r>
          </a:p>
        </p:txBody>
      </p:sp>
      <p:sp>
        <p:nvSpPr>
          <p:cNvPr name="TextBox 14" id="14"/>
          <p:cNvSpPr txBox="true"/>
          <p:nvPr/>
        </p:nvSpPr>
        <p:spPr>
          <a:xfrm rot="0">
            <a:off x="1028700" y="5826183"/>
            <a:ext cx="2718910" cy="1076325"/>
          </a:xfrm>
          <a:prstGeom prst="rect">
            <a:avLst/>
          </a:prstGeom>
        </p:spPr>
        <p:txBody>
          <a:bodyPr anchor="t" rtlCol="false" tIns="0" lIns="0" bIns="0" rIns="0">
            <a:spAutoFit/>
          </a:bodyPr>
          <a:lstStyle/>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All devices visible</a:t>
            </a:r>
          </a:p>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Easy lateral movement</a:t>
            </a:r>
          </a:p>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High attack surface</a:t>
            </a:r>
          </a:p>
        </p:txBody>
      </p:sp>
      <p:sp>
        <p:nvSpPr>
          <p:cNvPr name="TextBox 15" id="15"/>
          <p:cNvSpPr txBox="true"/>
          <p:nvPr/>
        </p:nvSpPr>
        <p:spPr>
          <a:xfrm rot="0">
            <a:off x="1028700" y="5434512"/>
            <a:ext cx="2541108"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Flat Network</a:t>
            </a:r>
          </a:p>
        </p:txBody>
      </p:sp>
      <p:sp>
        <p:nvSpPr>
          <p:cNvPr name="TextBox 16" id="16"/>
          <p:cNvSpPr txBox="true"/>
          <p:nvPr/>
        </p:nvSpPr>
        <p:spPr>
          <a:xfrm rot="0">
            <a:off x="4344655" y="5826183"/>
            <a:ext cx="3098079" cy="1343025"/>
          </a:xfrm>
          <a:prstGeom prst="rect">
            <a:avLst/>
          </a:prstGeom>
        </p:spPr>
        <p:txBody>
          <a:bodyPr anchor="t" rtlCol="false" tIns="0" lIns="0" bIns="0" rIns="0">
            <a:spAutoFit/>
          </a:bodyPr>
          <a:lstStyle/>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Devices isolated by function</a:t>
            </a:r>
          </a:p>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Restricted movement paths</a:t>
            </a:r>
          </a:p>
          <a:p>
            <a:pPr algn="l" marL="388618" indent="-194309" lvl="1">
              <a:lnSpc>
                <a:spcPts val="2159"/>
              </a:lnSpc>
              <a:buFont typeface="Arial"/>
              <a:buChar char="•"/>
            </a:pPr>
            <a:r>
              <a:rPr lang="en-US" sz="1799">
                <a:solidFill>
                  <a:srgbClr val="D7E7C6"/>
                </a:solidFill>
                <a:latin typeface="Pattanakarn Light"/>
                <a:ea typeface="Pattanakarn Light"/>
                <a:cs typeface="Pattanakarn Light"/>
                <a:sym typeface="Pattanakarn Light"/>
              </a:rPr>
              <a:t>Reduced attack surface</a:t>
            </a:r>
          </a:p>
        </p:txBody>
      </p:sp>
      <p:sp>
        <p:nvSpPr>
          <p:cNvPr name="TextBox 17" id="17"/>
          <p:cNvSpPr txBox="true"/>
          <p:nvPr/>
        </p:nvSpPr>
        <p:spPr>
          <a:xfrm rot="0">
            <a:off x="4404463" y="5434512"/>
            <a:ext cx="2541108"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Segmented Network</a:t>
            </a:r>
          </a:p>
        </p:txBody>
      </p:sp>
      <p:sp>
        <p:nvSpPr>
          <p:cNvPr name="TextBox 18" id="18"/>
          <p:cNvSpPr txBox="true"/>
          <p:nvPr/>
        </p:nvSpPr>
        <p:spPr>
          <a:xfrm rot="0">
            <a:off x="13136754" y="5177337"/>
            <a:ext cx="4122546" cy="723900"/>
          </a:xfrm>
          <a:prstGeom prst="rect">
            <a:avLst/>
          </a:prstGeom>
        </p:spPr>
        <p:txBody>
          <a:bodyPr anchor="t" rtlCol="false" tIns="0" lIns="0" bIns="0" rIns="0">
            <a:spAutoFit/>
          </a:bodyPr>
          <a:lstStyle/>
          <a:p>
            <a:pPr algn="l">
              <a:lnSpc>
                <a:spcPts val="2879"/>
              </a:lnSpc>
            </a:pPr>
            <a:r>
              <a:rPr lang="en-US" sz="2400" b="true">
                <a:solidFill>
                  <a:srgbClr val="A2DD39"/>
                </a:solidFill>
                <a:latin typeface="Pattanakarn Bold"/>
                <a:ea typeface="Pattanakarn Bold"/>
                <a:cs typeface="Pattanakarn Bold"/>
                <a:sym typeface="Pattanakarn Bold"/>
              </a:rPr>
              <a:t>Implementation Approach:</a:t>
            </a:r>
          </a:p>
        </p:txBody>
      </p:sp>
      <p:sp>
        <p:nvSpPr>
          <p:cNvPr name="TextBox 19" id="19"/>
          <p:cNvSpPr txBox="true"/>
          <p:nvPr/>
        </p:nvSpPr>
        <p:spPr>
          <a:xfrm rot="0">
            <a:off x="13136754" y="6297942"/>
            <a:ext cx="4122546" cy="3086100"/>
          </a:xfrm>
          <a:prstGeom prst="rect">
            <a:avLst/>
          </a:prstGeom>
        </p:spPr>
        <p:txBody>
          <a:bodyPr anchor="t" rtlCol="false" tIns="0" lIns="0" bIns="0" rIns="0">
            <a:spAutoFit/>
          </a:bodyPr>
          <a:lstStyle/>
          <a:p>
            <a:pPr algn="l" marL="496566" indent="-248283" lvl="1">
              <a:lnSpc>
                <a:spcPts val="2759"/>
              </a:lnSpc>
              <a:buFont typeface="Arial"/>
              <a:buChar char="•"/>
            </a:pPr>
            <a:r>
              <a:rPr lang="en-US" sz="2299">
                <a:solidFill>
                  <a:srgbClr val="D7E7C6"/>
                </a:solidFill>
                <a:latin typeface="Pattanakarn Light"/>
                <a:ea typeface="Pattanakarn Light"/>
                <a:cs typeface="Pattanakarn Light"/>
                <a:sym typeface="Pattanakarn Light"/>
              </a:rPr>
              <a:t>🔒 Separate VLANs by device category</a:t>
            </a:r>
          </a:p>
          <a:p>
            <a:pPr algn="l" marL="496566" indent="-248283" lvl="1">
              <a:lnSpc>
                <a:spcPts val="2759"/>
              </a:lnSpc>
              <a:buFont typeface="Arial"/>
              <a:buChar char="•"/>
            </a:pPr>
            <a:r>
              <a:rPr lang="en-US" sz="2299">
                <a:solidFill>
                  <a:srgbClr val="D7E7C6"/>
                </a:solidFill>
                <a:latin typeface="Pattanakarn Light"/>
                <a:ea typeface="Pattanakarn Light"/>
                <a:cs typeface="Pattanakarn Light"/>
                <a:sym typeface="Pattanakarn Light"/>
              </a:rPr>
              <a:t>🚧 Access Control Lists (ACLs) between segments</a:t>
            </a:r>
          </a:p>
          <a:p>
            <a:pPr algn="l" marL="496566" indent="-248283" lvl="1">
              <a:lnSpc>
                <a:spcPts val="2759"/>
              </a:lnSpc>
              <a:buFont typeface="Arial"/>
              <a:buChar char="•"/>
            </a:pPr>
            <a:r>
              <a:rPr lang="en-US" sz="2299">
                <a:solidFill>
                  <a:srgbClr val="D7E7C6"/>
                </a:solidFill>
                <a:latin typeface="Pattanakarn Light"/>
                <a:ea typeface="Pattanakarn Light"/>
                <a:cs typeface="Pattanakarn Light"/>
                <a:sym typeface="Pattanakarn Light"/>
              </a:rPr>
              <a:t>🎯 Zero Trust principles: "Never trust, always verify"</a:t>
            </a:r>
          </a:p>
          <a:p>
            <a:pPr algn="l">
              <a:lnSpc>
                <a:spcPts val="2759"/>
              </a:lnSpc>
            </a:pPr>
          </a:p>
        </p:txBody>
      </p:sp>
      <p:sp>
        <p:nvSpPr>
          <p:cNvPr name="TextBox 20" id="20"/>
          <p:cNvSpPr txBox="true"/>
          <p:nvPr/>
        </p:nvSpPr>
        <p:spPr>
          <a:xfrm rot="0">
            <a:off x="1028700" y="7840992"/>
            <a:ext cx="7175137" cy="419100"/>
          </a:xfrm>
          <a:prstGeom prst="rect">
            <a:avLst/>
          </a:prstGeom>
        </p:spPr>
        <p:txBody>
          <a:bodyPr anchor="t" rtlCol="false" tIns="0" lIns="0" bIns="0" rIns="0">
            <a:spAutoFit/>
          </a:bodyPr>
          <a:lstStyle/>
          <a:p>
            <a:pPr algn="ctr">
              <a:lnSpc>
                <a:spcPts val="1680"/>
              </a:lnSpc>
              <a:spcBef>
                <a:spcPct val="0"/>
              </a:spcBef>
            </a:pPr>
            <a:r>
              <a:rPr lang="en-US" b="true" sz="1400">
                <a:solidFill>
                  <a:srgbClr val="FFFFFF"/>
                </a:solidFill>
                <a:latin typeface="Pattanakarn Bold"/>
                <a:ea typeface="Pattanakarn Bold"/>
                <a:cs typeface="Pattanakarn Bold"/>
                <a:sym typeface="Pattanakarn Bold"/>
              </a:rPr>
              <a:t>Expected Outc</a:t>
            </a:r>
            <a:r>
              <a:rPr lang="en-US" b="true" sz="1400">
                <a:solidFill>
                  <a:srgbClr val="FFFFFF"/>
                </a:solidFill>
                <a:latin typeface="Pattanakarn Bold"/>
                <a:ea typeface="Pattanakarn Bold"/>
                <a:cs typeface="Pattanakarn Bold"/>
                <a:sym typeface="Pattanakarn Bold"/>
              </a:rPr>
              <a:t>omes: ✓ Reduced breach propagation ✓ Increased detection capability ✓ Contained impact from compromises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543593" y="-398096"/>
            <a:ext cx="13706143" cy="6696281"/>
            <a:chOff x="0" y="0"/>
            <a:chExt cx="3609848" cy="1763629"/>
          </a:xfrm>
        </p:grpSpPr>
        <p:sp>
          <p:nvSpPr>
            <p:cNvPr name="Freeform 3" id="3"/>
            <p:cNvSpPr/>
            <p:nvPr/>
          </p:nvSpPr>
          <p:spPr>
            <a:xfrm flipH="false" flipV="false" rot="0">
              <a:off x="0" y="0"/>
              <a:ext cx="3609849" cy="1763630"/>
            </a:xfrm>
            <a:custGeom>
              <a:avLst/>
              <a:gdLst/>
              <a:ahLst/>
              <a:cxnLst/>
              <a:rect r="r" b="b" t="t" l="l"/>
              <a:pathLst>
                <a:path h="1763630" w="3609849">
                  <a:moveTo>
                    <a:pt x="5649" y="0"/>
                  </a:moveTo>
                  <a:lnTo>
                    <a:pt x="3604200" y="0"/>
                  </a:lnTo>
                  <a:cubicBezTo>
                    <a:pt x="3605698" y="0"/>
                    <a:pt x="3607135" y="595"/>
                    <a:pt x="3608194" y="1654"/>
                  </a:cubicBezTo>
                  <a:cubicBezTo>
                    <a:pt x="3609254" y="2714"/>
                    <a:pt x="3609849" y="4150"/>
                    <a:pt x="3609849" y="5649"/>
                  </a:cubicBezTo>
                  <a:lnTo>
                    <a:pt x="3609849" y="1757981"/>
                  </a:lnTo>
                  <a:cubicBezTo>
                    <a:pt x="3609849" y="1759479"/>
                    <a:pt x="3609254" y="1760916"/>
                    <a:pt x="3608194" y="1761975"/>
                  </a:cubicBezTo>
                  <a:cubicBezTo>
                    <a:pt x="3607135" y="1763034"/>
                    <a:pt x="3605698" y="1763630"/>
                    <a:pt x="3604200" y="1763630"/>
                  </a:cubicBezTo>
                  <a:lnTo>
                    <a:pt x="5649" y="1763630"/>
                  </a:lnTo>
                  <a:cubicBezTo>
                    <a:pt x="2529" y="1763630"/>
                    <a:pt x="0" y="1761101"/>
                    <a:pt x="0" y="1757981"/>
                  </a:cubicBezTo>
                  <a:lnTo>
                    <a:pt x="0" y="5649"/>
                  </a:lnTo>
                  <a:cubicBezTo>
                    <a:pt x="0" y="4150"/>
                    <a:pt x="595" y="2714"/>
                    <a:pt x="1654" y="1654"/>
                  </a:cubicBezTo>
                  <a:cubicBezTo>
                    <a:pt x="2714" y="595"/>
                    <a:pt x="4150" y="0"/>
                    <a:pt x="5649" y="0"/>
                  </a:cubicBezTo>
                  <a:close/>
                </a:path>
              </a:pathLst>
            </a:custGeom>
            <a:solidFill>
              <a:srgbClr val="141414"/>
            </a:solidFill>
            <a:ln w="9525" cap="sq">
              <a:solidFill>
                <a:srgbClr val="A2DD39"/>
              </a:solidFill>
              <a:prstDash val="solid"/>
              <a:miter/>
            </a:ln>
          </p:spPr>
        </p:sp>
        <p:sp>
          <p:nvSpPr>
            <p:cNvPr name="TextBox 4" id="4"/>
            <p:cNvSpPr txBox="true"/>
            <p:nvPr/>
          </p:nvSpPr>
          <p:spPr>
            <a:xfrm>
              <a:off x="0" y="-38100"/>
              <a:ext cx="3609848" cy="180172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5725644" y="1028700"/>
            <a:ext cx="4566422" cy="5269484"/>
            <a:chOff x="0" y="0"/>
            <a:chExt cx="707458" cy="816381"/>
          </a:xfrm>
        </p:grpSpPr>
        <p:sp>
          <p:nvSpPr>
            <p:cNvPr name="Freeform 7" id="7"/>
            <p:cNvSpPr/>
            <p:nvPr/>
          </p:nvSpPr>
          <p:spPr>
            <a:xfrm flipH="false" flipV="false" rot="0">
              <a:off x="0" y="0"/>
              <a:ext cx="707458" cy="816381"/>
            </a:xfrm>
            <a:custGeom>
              <a:avLst/>
              <a:gdLst/>
              <a:ahLst/>
              <a:cxnLst/>
              <a:rect r="r" b="b" t="t" l="l"/>
              <a:pathLst>
                <a:path h="816381" w="707458">
                  <a:moveTo>
                    <a:pt x="0" y="0"/>
                  </a:moveTo>
                  <a:lnTo>
                    <a:pt x="707458" y="0"/>
                  </a:lnTo>
                  <a:lnTo>
                    <a:pt x="707458" y="816381"/>
                  </a:lnTo>
                  <a:lnTo>
                    <a:pt x="0" y="816381"/>
                  </a:lnTo>
                  <a:close/>
                </a:path>
              </a:pathLst>
            </a:custGeom>
            <a:blipFill>
              <a:blip r:embed="rId5"/>
              <a:stretch>
                <a:fillRect l="0" t="-15034" r="0" b="-15034"/>
              </a:stretch>
            </a:blipFill>
          </p:spPr>
        </p:sp>
      </p:grpSp>
      <p:sp>
        <p:nvSpPr>
          <p:cNvPr name="Freeform 8" id="8"/>
          <p:cNvSpPr/>
          <p:nvPr/>
        </p:nvSpPr>
        <p:spPr>
          <a:xfrm flipH="false" flipV="false" rot="0">
            <a:off x="1028700" y="5380940"/>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2738367" y="5420467"/>
            <a:ext cx="6602330" cy="6466040"/>
            <a:chOff x="0" y="0"/>
            <a:chExt cx="1738885" cy="1702990"/>
          </a:xfrm>
        </p:grpSpPr>
        <p:sp>
          <p:nvSpPr>
            <p:cNvPr name="Freeform 10" id="10"/>
            <p:cNvSpPr/>
            <p:nvPr/>
          </p:nvSpPr>
          <p:spPr>
            <a:xfrm flipH="false" flipV="false" rot="0">
              <a:off x="0" y="0"/>
              <a:ext cx="1738885" cy="1702990"/>
            </a:xfrm>
            <a:custGeom>
              <a:avLst/>
              <a:gdLst/>
              <a:ahLst/>
              <a:cxnLst/>
              <a:rect r="r" b="b" t="t" l="l"/>
              <a:pathLst>
                <a:path h="1702990" w="1738885">
                  <a:moveTo>
                    <a:pt x="11726" y="0"/>
                  </a:moveTo>
                  <a:lnTo>
                    <a:pt x="1727159" y="0"/>
                  </a:lnTo>
                  <a:cubicBezTo>
                    <a:pt x="1733635" y="0"/>
                    <a:pt x="1738885" y="5250"/>
                    <a:pt x="1738885" y="11726"/>
                  </a:cubicBezTo>
                  <a:lnTo>
                    <a:pt x="1738885" y="1691264"/>
                  </a:lnTo>
                  <a:cubicBezTo>
                    <a:pt x="1738885" y="1697740"/>
                    <a:pt x="1733635" y="1702990"/>
                    <a:pt x="1727159" y="1702990"/>
                  </a:cubicBezTo>
                  <a:lnTo>
                    <a:pt x="11726" y="1702990"/>
                  </a:lnTo>
                  <a:cubicBezTo>
                    <a:pt x="5250" y="1702990"/>
                    <a:pt x="0" y="1697740"/>
                    <a:pt x="0" y="1691264"/>
                  </a:cubicBezTo>
                  <a:lnTo>
                    <a:pt x="0" y="11726"/>
                  </a:lnTo>
                  <a:cubicBezTo>
                    <a:pt x="0" y="5250"/>
                    <a:pt x="5250" y="0"/>
                    <a:pt x="11726" y="0"/>
                  </a:cubicBezTo>
                  <a:close/>
                </a:path>
              </a:pathLst>
            </a:custGeom>
            <a:solidFill>
              <a:srgbClr val="141414"/>
            </a:solidFill>
            <a:ln w="9525" cap="sq">
              <a:solidFill>
                <a:srgbClr val="A2DD39"/>
              </a:solidFill>
              <a:prstDash val="solid"/>
              <a:miter/>
            </a:ln>
          </p:spPr>
        </p:sp>
        <p:sp>
          <p:nvSpPr>
            <p:cNvPr name="TextBox 11" id="11"/>
            <p:cNvSpPr txBox="true"/>
            <p:nvPr/>
          </p:nvSpPr>
          <p:spPr>
            <a:xfrm>
              <a:off x="0" y="-38100"/>
              <a:ext cx="1738885" cy="174109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2738367" y="4377817"/>
            <a:ext cx="1484953" cy="642580"/>
          </a:xfrm>
          <a:custGeom>
            <a:avLst/>
            <a:gdLst/>
            <a:ahLst/>
            <a:cxnLst/>
            <a:rect r="r" b="b" t="t" l="l"/>
            <a:pathLst>
              <a:path h="642580" w="1484953">
                <a:moveTo>
                  <a:pt x="0" y="0"/>
                </a:moveTo>
                <a:lnTo>
                  <a:pt x="1484953" y="0"/>
                </a:lnTo>
                <a:lnTo>
                  <a:pt x="1484953" y="642580"/>
                </a:lnTo>
                <a:lnTo>
                  <a:pt x="0" y="6425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846331"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13575380" y="9263063"/>
            <a:ext cx="3683920" cy="0"/>
          </a:xfrm>
          <a:prstGeom prst="line">
            <a:avLst/>
          </a:prstGeom>
          <a:ln cap="flat" w="9525">
            <a:solidFill>
              <a:srgbClr val="D7E7C6">
                <a:alpha val="34902"/>
              </a:srgbClr>
            </a:solidFill>
            <a:prstDash val="solid"/>
            <a:headEnd type="none" len="sm" w="sm"/>
            <a:tailEnd type="none" len="sm" w="sm"/>
          </a:ln>
        </p:spPr>
      </p:sp>
      <p:sp>
        <p:nvSpPr>
          <p:cNvPr name="TextBox 15" id="15"/>
          <p:cNvSpPr txBox="true"/>
          <p:nvPr/>
        </p:nvSpPr>
        <p:spPr>
          <a:xfrm rot="0">
            <a:off x="1028700" y="7505869"/>
            <a:ext cx="8429210" cy="2580132"/>
          </a:xfrm>
          <a:prstGeom prst="rect">
            <a:avLst/>
          </a:prstGeom>
        </p:spPr>
        <p:txBody>
          <a:bodyPr anchor="t" rtlCol="false" tIns="0" lIns="0" bIns="0" rIns="0">
            <a:spAutoFit/>
          </a:bodyPr>
          <a:lstStyle/>
          <a:p>
            <a:pPr algn="l">
              <a:lnSpc>
                <a:spcPts val="6624"/>
              </a:lnSpc>
            </a:pPr>
            <a:r>
              <a:rPr lang="en-US" sz="7200">
                <a:solidFill>
                  <a:srgbClr val="A2DD39"/>
                </a:solidFill>
                <a:latin typeface="Pattanakarn Light"/>
                <a:ea typeface="Pattanakarn Light"/>
                <a:cs typeface="Pattanakarn Light"/>
                <a:sym typeface="Pattanakarn Light"/>
              </a:rPr>
              <a:t>BUILDING ON EXISTING RESEARCH</a:t>
            </a:r>
          </a:p>
        </p:txBody>
      </p:sp>
      <p:sp>
        <p:nvSpPr>
          <p:cNvPr name="TextBox 16" id="16"/>
          <p:cNvSpPr txBox="true"/>
          <p:nvPr/>
        </p:nvSpPr>
        <p:spPr>
          <a:xfrm rot="0">
            <a:off x="1028700" y="6870005"/>
            <a:ext cx="7367840" cy="411535"/>
          </a:xfrm>
          <a:prstGeom prst="rect">
            <a:avLst/>
          </a:prstGeom>
        </p:spPr>
        <p:txBody>
          <a:bodyPr anchor="t" rtlCol="false" tIns="0" lIns="0" bIns="0" rIns="0">
            <a:spAutoFit/>
          </a:bodyPr>
          <a:lstStyle/>
          <a:p>
            <a:pPr algn="l">
              <a:lnSpc>
                <a:spcPts val="3007"/>
              </a:lnSpc>
            </a:pPr>
            <a:r>
              <a:rPr lang="en-US" sz="3269">
                <a:solidFill>
                  <a:srgbClr val="D7E7C6"/>
                </a:solidFill>
                <a:latin typeface="Pattanakarn Light"/>
                <a:ea typeface="Pattanakarn Light"/>
                <a:cs typeface="Pattanakarn Light"/>
                <a:sym typeface="Pattanakarn Light"/>
              </a:rPr>
              <a:t>RELATED RESEARCH - CONTEXT</a:t>
            </a:r>
          </a:p>
        </p:txBody>
      </p:sp>
      <p:sp>
        <p:nvSpPr>
          <p:cNvPr name="TextBox 17" id="17"/>
          <p:cNvSpPr txBox="true"/>
          <p:nvPr/>
        </p:nvSpPr>
        <p:spPr>
          <a:xfrm rot="0">
            <a:off x="1028700" y="1358052"/>
            <a:ext cx="2541108" cy="6286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Research Finding #1 - PoisonIvy [Puche Rondon et al., 2020]</a:t>
            </a:r>
          </a:p>
        </p:txBody>
      </p:sp>
      <p:sp>
        <p:nvSpPr>
          <p:cNvPr name="TextBox 18" id="18"/>
          <p:cNvSpPr txBox="true"/>
          <p:nvPr/>
        </p:nvSpPr>
        <p:spPr>
          <a:xfrm rot="0">
            <a:off x="1028700" y="2175655"/>
            <a:ext cx="3683920" cy="8382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Flat networks enable lateral movement in &lt;10 minutes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My contribution: Quantifying segmentation impact</a:t>
            </a:r>
          </a:p>
        </p:txBody>
      </p:sp>
      <p:sp>
        <p:nvSpPr>
          <p:cNvPr name="TextBox 19" id="19"/>
          <p:cNvSpPr txBox="true"/>
          <p:nvPr/>
        </p:nvSpPr>
        <p:spPr>
          <a:xfrm rot="0">
            <a:off x="13575380" y="6119410"/>
            <a:ext cx="3548931" cy="333375"/>
          </a:xfrm>
          <a:prstGeom prst="rect">
            <a:avLst/>
          </a:prstGeom>
        </p:spPr>
        <p:txBody>
          <a:bodyPr anchor="t" rtlCol="false" tIns="0" lIns="0" bIns="0" rIns="0">
            <a:spAutoFit/>
          </a:bodyPr>
          <a:lstStyle/>
          <a:p>
            <a:pPr algn="l">
              <a:lnSpc>
                <a:spcPts val="2603"/>
              </a:lnSpc>
            </a:pPr>
            <a:r>
              <a:rPr lang="en-US" sz="2169" b="true">
                <a:solidFill>
                  <a:srgbClr val="A2DD39"/>
                </a:solidFill>
                <a:latin typeface="Pattanakarn Bold"/>
                <a:ea typeface="Pattanakarn Bold"/>
                <a:cs typeface="Pattanakarn Bold"/>
                <a:sym typeface="Pattanakarn Bold"/>
              </a:rPr>
              <a:t>Research Gap</a:t>
            </a:r>
          </a:p>
        </p:txBody>
      </p:sp>
      <p:sp>
        <p:nvSpPr>
          <p:cNvPr name="TextBox 20" id="20"/>
          <p:cNvSpPr txBox="true"/>
          <p:nvPr/>
        </p:nvSpPr>
        <p:spPr>
          <a:xfrm rot="0">
            <a:off x="13575380" y="6652890"/>
            <a:ext cx="3683920" cy="1028700"/>
          </a:xfrm>
          <a:prstGeom prst="rect">
            <a:avLst/>
          </a:prstGeom>
        </p:spPr>
        <p:txBody>
          <a:bodyPr anchor="t" rtlCol="false" tIns="0" lIns="0" bIns="0" rIns="0">
            <a:spAutoFit/>
          </a:bodyPr>
          <a:lstStyle/>
          <a:p>
            <a:pPr algn="l">
              <a:lnSpc>
                <a:spcPts val="2039"/>
              </a:lnSpc>
            </a:pPr>
            <a:r>
              <a:rPr lang="en-US" sz="1699">
                <a:solidFill>
                  <a:srgbClr val="D7E7C6"/>
                </a:solidFill>
                <a:latin typeface="Pattanakarn Light"/>
                <a:ea typeface="Pattanakarn Light"/>
                <a:cs typeface="Pattanakarn Light"/>
                <a:sym typeface="Pattanakarn Light"/>
              </a:rPr>
              <a:t>Few studies provide quantifiable measurements of segmentation effectiveness in residential buildings</a:t>
            </a:r>
          </a:p>
        </p:txBody>
      </p:sp>
      <p:sp>
        <p:nvSpPr>
          <p:cNvPr name="TextBox 21" id="21"/>
          <p:cNvSpPr txBox="true"/>
          <p:nvPr/>
        </p:nvSpPr>
        <p:spPr>
          <a:xfrm rot="0">
            <a:off x="1028700" y="3349117"/>
            <a:ext cx="2541108"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Research Finding #2 - BIoTA [Haque et al., 2021]</a:t>
            </a:r>
          </a:p>
        </p:txBody>
      </p:sp>
      <p:sp>
        <p:nvSpPr>
          <p:cNvPr name="TextBox 22" id="22"/>
          <p:cNvSpPr txBox="true"/>
          <p:nvPr/>
        </p:nvSpPr>
        <p:spPr>
          <a:xfrm rot="0">
            <a:off x="1028700" y="3958717"/>
            <a:ext cx="3683920" cy="8382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Modeled attack paths through building automation</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My contribution: Measuring how segmentation disrupts those paths</a:t>
            </a:r>
          </a:p>
        </p:txBody>
      </p:sp>
      <p:sp>
        <p:nvSpPr>
          <p:cNvPr name="TextBox 23" id="23"/>
          <p:cNvSpPr txBox="true"/>
          <p:nvPr/>
        </p:nvSpPr>
        <p:spPr>
          <a:xfrm rot="0">
            <a:off x="11682213" y="598413"/>
            <a:ext cx="2541108" cy="6286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Research Finding #3 - IDS Survey [Awad &amp; Hamed, 2018]</a:t>
            </a:r>
          </a:p>
        </p:txBody>
      </p:sp>
      <p:sp>
        <p:nvSpPr>
          <p:cNvPr name="TextBox 24" id="24"/>
          <p:cNvSpPr txBox="true"/>
          <p:nvPr/>
        </p:nvSpPr>
        <p:spPr>
          <a:xfrm rot="0">
            <a:off x="11682213" y="2321394"/>
            <a:ext cx="2541108" cy="6286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Research Finding #4 - Platform Analysis [Fortino et al., 2022]</a:t>
            </a:r>
          </a:p>
        </p:txBody>
      </p:sp>
      <p:sp>
        <p:nvSpPr>
          <p:cNvPr name="TextBox 25" id="25"/>
          <p:cNvSpPr txBox="true"/>
          <p:nvPr/>
        </p:nvSpPr>
        <p:spPr>
          <a:xfrm rot="0">
            <a:off x="11638884" y="1358052"/>
            <a:ext cx="3683920" cy="6286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Monitoring IoT devices is challenging</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My contribution: Prevention through reduced attack surface</a:t>
            </a:r>
          </a:p>
        </p:txBody>
      </p:sp>
      <p:sp>
        <p:nvSpPr>
          <p:cNvPr name="TextBox 26" id="26"/>
          <p:cNvSpPr txBox="true"/>
          <p:nvPr/>
        </p:nvSpPr>
        <p:spPr>
          <a:xfrm rot="0">
            <a:off x="11682213" y="3244342"/>
            <a:ext cx="3683920" cy="8382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Architecture choices affect security posture</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My contribution: Infrastructure-level control evaluation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306324" y="5453450"/>
            <a:ext cx="7642224" cy="8405567"/>
            <a:chOff x="0" y="0"/>
            <a:chExt cx="2012767" cy="2213812"/>
          </a:xfrm>
        </p:grpSpPr>
        <p:sp>
          <p:nvSpPr>
            <p:cNvPr name="Freeform 4" id="4"/>
            <p:cNvSpPr/>
            <p:nvPr/>
          </p:nvSpPr>
          <p:spPr>
            <a:xfrm flipH="false" flipV="false" rot="0">
              <a:off x="0" y="0"/>
              <a:ext cx="2012767" cy="2213812"/>
            </a:xfrm>
            <a:custGeom>
              <a:avLst/>
              <a:gdLst/>
              <a:ahLst/>
              <a:cxnLst/>
              <a:rect r="r" b="b" t="t" l="l"/>
              <a:pathLst>
                <a:path h="2213812" w="2012767">
                  <a:moveTo>
                    <a:pt x="10130" y="0"/>
                  </a:moveTo>
                  <a:lnTo>
                    <a:pt x="2002636" y="0"/>
                  </a:lnTo>
                  <a:cubicBezTo>
                    <a:pt x="2005323" y="0"/>
                    <a:pt x="2007900" y="1067"/>
                    <a:pt x="2009800" y="2967"/>
                  </a:cubicBezTo>
                  <a:cubicBezTo>
                    <a:pt x="2011699" y="4867"/>
                    <a:pt x="2012767" y="7444"/>
                    <a:pt x="2012767" y="10130"/>
                  </a:cubicBezTo>
                  <a:lnTo>
                    <a:pt x="2012767" y="2203682"/>
                  </a:lnTo>
                  <a:cubicBezTo>
                    <a:pt x="2012767" y="2209276"/>
                    <a:pt x="2008231" y="2213812"/>
                    <a:pt x="2002636" y="2213812"/>
                  </a:cubicBezTo>
                  <a:lnTo>
                    <a:pt x="10130" y="2213812"/>
                  </a:lnTo>
                  <a:cubicBezTo>
                    <a:pt x="4536" y="2213812"/>
                    <a:pt x="0" y="2209276"/>
                    <a:pt x="0" y="2203682"/>
                  </a:cubicBezTo>
                  <a:lnTo>
                    <a:pt x="0" y="10130"/>
                  </a:lnTo>
                  <a:cubicBezTo>
                    <a:pt x="0" y="4536"/>
                    <a:pt x="4536" y="0"/>
                    <a:pt x="10130" y="0"/>
                  </a:cubicBezTo>
                  <a:close/>
                </a:path>
              </a:pathLst>
            </a:custGeom>
            <a:solidFill>
              <a:srgbClr val="141414"/>
            </a:solidFill>
            <a:ln w="9525" cap="sq">
              <a:solidFill>
                <a:srgbClr val="A2DD39"/>
              </a:solidFill>
              <a:prstDash val="solid"/>
              <a:miter/>
            </a:ln>
          </p:spPr>
        </p:sp>
        <p:sp>
          <p:nvSpPr>
            <p:cNvPr name="TextBox 5" id="5"/>
            <p:cNvSpPr txBox="true"/>
            <p:nvPr/>
          </p:nvSpPr>
          <p:spPr>
            <a:xfrm>
              <a:off x="0" y="-38100"/>
              <a:ext cx="2012767" cy="225191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5468584"/>
            <a:ext cx="4518432" cy="4818416"/>
            <a:chOff x="0" y="0"/>
            <a:chExt cx="700023" cy="746499"/>
          </a:xfrm>
        </p:grpSpPr>
        <p:sp>
          <p:nvSpPr>
            <p:cNvPr name="Freeform 7" id="7"/>
            <p:cNvSpPr/>
            <p:nvPr/>
          </p:nvSpPr>
          <p:spPr>
            <a:xfrm flipH="false" flipV="false" rot="0">
              <a:off x="0" y="0"/>
              <a:ext cx="700023" cy="746499"/>
            </a:xfrm>
            <a:custGeom>
              <a:avLst/>
              <a:gdLst/>
              <a:ahLst/>
              <a:cxnLst/>
              <a:rect r="r" b="b" t="t" l="l"/>
              <a:pathLst>
                <a:path h="746499" w="700023">
                  <a:moveTo>
                    <a:pt x="0" y="0"/>
                  </a:moveTo>
                  <a:lnTo>
                    <a:pt x="700023" y="0"/>
                  </a:lnTo>
                  <a:lnTo>
                    <a:pt x="700023" y="746499"/>
                  </a:lnTo>
                  <a:lnTo>
                    <a:pt x="0" y="746499"/>
                  </a:lnTo>
                  <a:close/>
                </a:path>
              </a:pathLst>
            </a:custGeom>
            <a:blipFill>
              <a:blip r:embed="rId5"/>
              <a:stretch>
                <a:fillRect l="0" t="0" r="-60058" b="0"/>
              </a:stretch>
            </a:blipFill>
          </p:spPr>
        </p:sp>
      </p:grpSp>
      <p:sp>
        <p:nvSpPr>
          <p:cNvPr name="Freeform 8" id="8"/>
          <p:cNvSpPr/>
          <p:nvPr/>
        </p:nvSpPr>
        <p:spPr>
          <a:xfrm flipH="false" flipV="false" rot="0">
            <a:off x="1028700" y="4560395"/>
            <a:ext cx="1655678" cy="165568"/>
          </a:xfrm>
          <a:custGeom>
            <a:avLst/>
            <a:gdLst/>
            <a:ahLst/>
            <a:cxnLst/>
            <a:rect r="r" b="b" t="t" l="l"/>
            <a:pathLst>
              <a:path h="165568" w="1655678">
                <a:moveTo>
                  <a:pt x="0" y="0"/>
                </a:moveTo>
                <a:lnTo>
                  <a:pt x="1655678" y="0"/>
                </a:lnTo>
                <a:lnTo>
                  <a:pt x="1655678" y="165568"/>
                </a:lnTo>
                <a:lnTo>
                  <a:pt x="0" y="165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9" id="9"/>
          <p:cNvSpPr/>
          <p:nvPr/>
        </p:nvSpPr>
        <p:spPr>
          <a:xfrm>
            <a:off x="11202841" y="7651415"/>
            <a:ext cx="6056459" cy="0"/>
          </a:xfrm>
          <a:prstGeom prst="line">
            <a:avLst/>
          </a:prstGeom>
          <a:ln cap="flat" w="9525">
            <a:solidFill>
              <a:srgbClr val="D7E7C6">
                <a:alpha val="34902"/>
              </a:srgbClr>
            </a:solidFill>
            <a:prstDash val="solid"/>
            <a:headEnd type="none" len="sm" w="sm"/>
            <a:tailEnd type="none" len="sm" w="sm"/>
          </a:ln>
        </p:spPr>
      </p:sp>
      <p:sp>
        <p:nvSpPr>
          <p:cNvPr name="Freeform 10" id="10"/>
          <p:cNvSpPr/>
          <p:nvPr/>
        </p:nvSpPr>
        <p:spPr>
          <a:xfrm flipH="false" flipV="false" rot="0">
            <a:off x="7531928" y="5771988"/>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true" flipV="false" rot="0">
            <a:off x="15942159" y="2354131"/>
            <a:ext cx="1534105" cy="663849"/>
          </a:xfrm>
          <a:custGeom>
            <a:avLst/>
            <a:gdLst/>
            <a:ahLst/>
            <a:cxnLst/>
            <a:rect r="r" b="b" t="t" l="l"/>
            <a:pathLst>
              <a:path h="663849" w="1534105">
                <a:moveTo>
                  <a:pt x="1534105" y="0"/>
                </a:moveTo>
                <a:lnTo>
                  <a:pt x="0" y="0"/>
                </a:lnTo>
                <a:lnTo>
                  <a:pt x="0" y="663849"/>
                </a:lnTo>
                <a:lnTo>
                  <a:pt x="1534105" y="663849"/>
                </a:lnTo>
                <a:lnTo>
                  <a:pt x="153410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097828" y="4802777"/>
            <a:ext cx="4147410" cy="2701001"/>
          </a:xfrm>
          <a:custGeom>
            <a:avLst/>
            <a:gdLst/>
            <a:ahLst/>
            <a:cxnLst/>
            <a:rect r="r" b="b" t="t" l="l"/>
            <a:pathLst>
              <a:path h="2701001" w="4147410">
                <a:moveTo>
                  <a:pt x="0" y="0"/>
                </a:moveTo>
                <a:lnTo>
                  <a:pt x="4147410" y="0"/>
                </a:lnTo>
                <a:lnTo>
                  <a:pt x="4147410" y="2701001"/>
                </a:lnTo>
                <a:lnTo>
                  <a:pt x="0" y="2701001"/>
                </a:lnTo>
                <a:lnTo>
                  <a:pt x="0" y="0"/>
                </a:lnTo>
                <a:close/>
              </a:path>
            </a:pathLst>
          </a:custGeom>
          <a:blipFill>
            <a:blip r:embed="rId12"/>
            <a:stretch>
              <a:fillRect l="0" t="0" r="0" b="0"/>
            </a:stretch>
          </a:blipFill>
        </p:spPr>
      </p:sp>
      <p:sp>
        <p:nvSpPr>
          <p:cNvPr name="TextBox 13" id="13"/>
          <p:cNvSpPr txBox="true"/>
          <p:nvPr/>
        </p:nvSpPr>
        <p:spPr>
          <a:xfrm rot="0">
            <a:off x="892876" y="1669398"/>
            <a:ext cx="8002686" cy="2865756"/>
          </a:xfrm>
          <a:prstGeom prst="rect">
            <a:avLst/>
          </a:prstGeom>
        </p:spPr>
        <p:txBody>
          <a:bodyPr anchor="t" rtlCol="false" tIns="0" lIns="0" bIns="0" rIns="0">
            <a:spAutoFit/>
          </a:bodyPr>
          <a:lstStyle/>
          <a:p>
            <a:pPr algn="l">
              <a:lnSpc>
                <a:spcPts val="7360"/>
              </a:lnSpc>
            </a:pPr>
            <a:r>
              <a:rPr lang="en-US" sz="8000">
                <a:solidFill>
                  <a:srgbClr val="A2DD39"/>
                </a:solidFill>
                <a:latin typeface="Pattanakarn Light"/>
                <a:ea typeface="Pattanakarn Light"/>
                <a:cs typeface="Pattanakarn Light"/>
                <a:sym typeface="Pattanakarn Light"/>
              </a:rPr>
              <a:t>CONTROLLED SIMULATION APPROACH</a:t>
            </a:r>
          </a:p>
        </p:txBody>
      </p:sp>
      <p:sp>
        <p:nvSpPr>
          <p:cNvPr name="TextBox 14" id="14"/>
          <p:cNvSpPr txBox="true"/>
          <p:nvPr/>
        </p:nvSpPr>
        <p:spPr>
          <a:xfrm rot="0">
            <a:off x="1856539" y="364834"/>
            <a:ext cx="4761052" cy="932867"/>
          </a:xfrm>
          <a:prstGeom prst="rect">
            <a:avLst/>
          </a:prstGeom>
        </p:spPr>
        <p:txBody>
          <a:bodyPr anchor="t" rtlCol="false" tIns="0" lIns="0" bIns="0" rIns="0">
            <a:spAutoFit/>
          </a:bodyPr>
          <a:lstStyle/>
          <a:p>
            <a:pPr algn="l">
              <a:lnSpc>
                <a:spcPts val="3642"/>
              </a:lnSpc>
            </a:pPr>
            <a:r>
              <a:rPr lang="en-US" sz="3469">
                <a:solidFill>
                  <a:srgbClr val="D7E7C6"/>
                </a:solidFill>
                <a:latin typeface="Pattanakarn Light"/>
                <a:ea typeface="Pattanakarn Light"/>
                <a:cs typeface="Pattanakarn Light"/>
                <a:sym typeface="Pattanakarn Light"/>
              </a:rPr>
              <a:t>TESTING METHODOLOGY</a:t>
            </a:r>
          </a:p>
        </p:txBody>
      </p:sp>
      <p:sp>
        <p:nvSpPr>
          <p:cNvPr name="TextBox 15" id="15"/>
          <p:cNvSpPr txBox="true"/>
          <p:nvPr/>
        </p:nvSpPr>
        <p:spPr>
          <a:xfrm rot="0">
            <a:off x="12535392" y="2116006"/>
            <a:ext cx="2807191" cy="238125"/>
          </a:xfrm>
          <a:prstGeom prst="rect">
            <a:avLst/>
          </a:prstGeom>
        </p:spPr>
        <p:txBody>
          <a:bodyPr anchor="t" rtlCol="false" tIns="0" lIns="0" bIns="0" rIns="0">
            <a:spAutoFit/>
          </a:bodyPr>
          <a:lstStyle/>
          <a:p>
            <a:pPr algn="l">
              <a:lnSpc>
                <a:spcPts val="1919"/>
              </a:lnSpc>
            </a:pPr>
            <a:r>
              <a:rPr lang="en-US" sz="1599" b="true">
                <a:solidFill>
                  <a:srgbClr val="A2DD39"/>
                </a:solidFill>
                <a:latin typeface="Pattanakarn Bold"/>
                <a:ea typeface="Pattanakarn Bold"/>
                <a:cs typeface="Pattanakarn Bold"/>
                <a:sym typeface="Pattanakarn Bold"/>
              </a:rPr>
              <a:t>Device Categories:</a:t>
            </a:r>
          </a:p>
        </p:txBody>
      </p:sp>
      <p:sp>
        <p:nvSpPr>
          <p:cNvPr name="TextBox 16" id="16"/>
          <p:cNvSpPr txBox="true"/>
          <p:nvPr/>
        </p:nvSpPr>
        <p:spPr>
          <a:xfrm rot="0">
            <a:off x="12535392" y="2468863"/>
            <a:ext cx="2988766" cy="10477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HVAC systems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Access control (locks)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Surveillance cameras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Environm</a:t>
            </a:r>
            <a:r>
              <a:rPr lang="en-US" sz="1400">
                <a:solidFill>
                  <a:srgbClr val="D7E7C6"/>
                </a:solidFill>
                <a:latin typeface="Pattanakarn Light"/>
                <a:ea typeface="Pattanakarn Light"/>
                <a:cs typeface="Pattanakarn Light"/>
                <a:sym typeface="Pattanakarn Light"/>
              </a:rPr>
              <a:t>ental sensors</a:t>
            </a:r>
          </a:p>
          <a:p>
            <a:pPr algn="l">
              <a:lnSpc>
                <a:spcPts val="1680"/>
              </a:lnSpc>
            </a:pPr>
          </a:p>
        </p:txBody>
      </p:sp>
      <p:sp>
        <p:nvSpPr>
          <p:cNvPr name="TextBox 17" id="17"/>
          <p:cNvSpPr txBox="true"/>
          <p:nvPr/>
        </p:nvSpPr>
        <p:spPr>
          <a:xfrm rot="0">
            <a:off x="9310200" y="4279697"/>
            <a:ext cx="3723241"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FLAT NETWORK</a:t>
            </a:r>
          </a:p>
        </p:txBody>
      </p:sp>
      <p:sp>
        <p:nvSpPr>
          <p:cNvPr name="TextBox 18" id="18"/>
          <p:cNvSpPr txBox="true"/>
          <p:nvPr/>
        </p:nvSpPr>
        <p:spPr>
          <a:xfrm rot="0">
            <a:off x="9310200" y="4573497"/>
            <a:ext cx="3575256" cy="598733"/>
          </a:xfrm>
          <a:prstGeom prst="rect">
            <a:avLst/>
          </a:prstGeom>
        </p:spPr>
        <p:txBody>
          <a:bodyPr anchor="t" rtlCol="false" tIns="0" lIns="0" bIns="0" rIns="0">
            <a:spAutoFit/>
          </a:bodyPr>
          <a:lstStyle/>
          <a:p>
            <a:pPr algn="l" marL="287876" indent="-143938" lvl="1">
              <a:lnSpc>
                <a:spcPts val="1600"/>
              </a:lnSpc>
              <a:buFont typeface="Arial"/>
              <a:buChar char="•"/>
            </a:pPr>
            <a:r>
              <a:rPr lang="en-US" sz="1333">
                <a:solidFill>
                  <a:srgbClr val="D7E7C6"/>
                </a:solidFill>
                <a:latin typeface="Pattanakarn Light"/>
                <a:ea typeface="Pattanakarn Light"/>
                <a:cs typeface="Pattanakarn Light"/>
                <a:sym typeface="Pattanakarn Light"/>
              </a:rPr>
              <a:t>Single Layer 2 broadcast domain</a:t>
            </a:r>
          </a:p>
          <a:p>
            <a:pPr algn="l" marL="287876" indent="-143938" lvl="1">
              <a:lnSpc>
                <a:spcPts val="1600"/>
              </a:lnSpc>
              <a:buFont typeface="Arial"/>
              <a:buChar char="•"/>
            </a:pPr>
            <a:r>
              <a:rPr lang="en-US" sz="1333">
                <a:solidFill>
                  <a:srgbClr val="D7E7C6"/>
                </a:solidFill>
                <a:latin typeface="Pattanakarn Light"/>
                <a:ea typeface="Pattanakarn Light"/>
                <a:cs typeface="Pattanakarn Light"/>
                <a:sym typeface="Pattanakarn Light"/>
              </a:rPr>
              <a:t>No isolation between devices</a:t>
            </a:r>
          </a:p>
          <a:p>
            <a:pPr algn="l">
              <a:lnSpc>
                <a:spcPts val="1600"/>
              </a:lnSpc>
            </a:pPr>
          </a:p>
        </p:txBody>
      </p:sp>
      <p:sp>
        <p:nvSpPr>
          <p:cNvPr name="TextBox 19" id="19"/>
          <p:cNvSpPr txBox="true"/>
          <p:nvPr/>
        </p:nvSpPr>
        <p:spPr>
          <a:xfrm rot="0">
            <a:off x="9021570" y="9065878"/>
            <a:ext cx="6373217"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 • Credential reuse • Protocol abuse • Default service exploitation</a:t>
            </a:r>
          </a:p>
        </p:txBody>
      </p:sp>
      <p:sp>
        <p:nvSpPr>
          <p:cNvPr name="TextBox 20" id="20"/>
          <p:cNvSpPr txBox="true"/>
          <p:nvPr/>
        </p:nvSpPr>
        <p:spPr>
          <a:xfrm rot="0">
            <a:off x="11496998" y="6386373"/>
            <a:ext cx="3589365" cy="476250"/>
          </a:xfrm>
          <a:prstGeom prst="rect">
            <a:avLst/>
          </a:prstGeom>
        </p:spPr>
        <p:txBody>
          <a:bodyPr anchor="t" rtlCol="false" tIns="0" lIns="0" bIns="0" rIns="0">
            <a:spAutoFit/>
          </a:bodyPr>
          <a:lstStyle/>
          <a:p>
            <a:pPr algn="l">
              <a:lnSpc>
                <a:spcPts val="1286"/>
              </a:lnSpc>
            </a:pPr>
            <a:r>
              <a:rPr lang="en-US" sz="1072">
                <a:solidFill>
                  <a:srgbClr val="000000"/>
                </a:solidFill>
                <a:latin typeface="Pattanakarn Light"/>
                <a:ea typeface="Pattanakarn Light"/>
                <a:cs typeface="Pattanakarn Light"/>
                <a:sym typeface="Pattanakarn Light"/>
              </a:rPr>
              <a:t>Both environments used identical device vulnerabilities to isolate segmentation as the independent variable</a:t>
            </a:r>
          </a:p>
        </p:txBody>
      </p:sp>
      <p:sp>
        <p:nvSpPr>
          <p:cNvPr name="TextBox 21" id="21"/>
          <p:cNvSpPr txBox="true"/>
          <p:nvPr/>
        </p:nvSpPr>
        <p:spPr>
          <a:xfrm rot="0">
            <a:off x="9310200" y="2116006"/>
            <a:ext cx="2807191" cy="238125"/>
          </a:xfrm>
          <a:prstGeom prst="rect">
            <a:avLst/>
          </a:prstGeom>
        </p:spPr>
        <p:txBody>
          <a:bodyPr anchor="t" rtlCol="false" tIns="0" lIns="0" bIns="0" rIns="0">
            <a:spAutoFit/>
          </a:bodyPr>
          <a:lstStyle/>
          <a:p>
            <a:pPr algn="l">
              <a:lnSpc>
                <a:spcPts val="1919"/>
              </a:lnSpc>
            </a:pPr>
            <a:r>
              <a:rPr lang="en-US" sz="1599" b="true">
                <a:solidFill>
                  <a:srgbClr val="A2DD39"/>
                </a:solidFill>
                <a:latin typeface="Pattanakarn Bold"/>
                <a:ea typeface="Pattanakarn Bold"/>
                <a:cs typeface="Pattanakarn Bold"/>
                <a:sym typeface="Pattanakarn Bold"/>
              </a:rPr>
              <a:t>Test Environment</a:t>
            </a:r>
          </a:p>
        </p:txBody>
      </p:sp>
      <p:sp>
        <p:nvSpPr>
          <p:cNvPr name="TextBox 22" id="22"/>
          <p:cNvSpPr txBox="true"/>
          <p:nvPr/>
        </p:nvSpPr>
        <p:spPr>
          <a:xfrm rot="0">
            <a:off x="9219412" y="2468863"/>
            <a:ext cx="2988766" cy="14668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Platform: GNS3 + Python automation scripts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Scale: 40 IoT devices across 4 categories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Tests: 20 attack scenarios per configuration</a:t>
            </a:r>
          </a:p>
          <a:p>
            <a:pPr algn="l">
              <a:lnSpc>
                <a:spcPts val="1680"/>
              </a:lnSpc>
            </a:pPr>
          </a:p>
        </p:txBody>
      </p:sp>
      <p:sp>
        <p:nvSpPr>
          <p:cNvPr name="TextBox 23" id="23"/>
          <p:cNvSpPr txBox="true"/>
          <p:nvPr/>
        </p:nvSpPr>
        <p:spPr>
          <a:xfrm rot="0">
            <a:off x="13224743" y="4279697"/>
            <a:ext cx="3723241"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SEGMEN</a:t>
            </a:r>
            <a:r>
              <a:rPr lang="en-US" sz="1400" b="true">
                <a:solidFill>
                  <a:srgbClr val="A2DD39"/>
                </a:solidFill>
                <a:latin typeface="Pattanakarn Bold"/>
                <a:ea typeface="Pattanakarn Bold"/>
                <a:cs typeface="Pattanakarn Bold"/>
                <a:sym typeface="Pattanakarn Bold"/>
              </a:rPr>
              <a:t>TED NETWORK</a:t>
            </a:r>
          </a:p>
        </p:txBody>
      </p:sp>
      <p:sp>
        <p:nvSpPr>
          <p:cNvPr name="TextBox 24" id="24"/>
          <p:cNvSpPr txBox="true"/>
          <p:nvPr/>
        </p:nvSpPr>
        <p:spPr>
          <a:xfrm rot="0">
            <a:off x="13224743" y="4573497"/>
            <a:ext cx="3575256" cy="598733"/>
          </a:xfrm>
          <a:prstGeom prst="rect">
            <a:avLst/>
          </a:prstGeom>
        </p:spPr>
        <p:txBody>
          <a:bodyPr anchor="t" rtlCol="false" tIns="0" lIns="0" bIns="0" rIns="0">
            <a:spAutoFit/>
          </a:bodyPr>
          <a:lstStyle/>
          <a:p>
            <a:pPr algn="l" marL="287876" indent="-143938" lvl="1">
              <a:lnSpc>
                <a:spcPts val="1600"/>
              </a:lnSpc>
              <a:buFont typeface="Arial"/>
              <a:buChar char="•"/>
            </a:pPr>
            <a:r>
              <a:rPr lang="en-US" sz="1333">
                <a:solidFill>
                  <a:srgbClr val="D7E7C6"/>
                </a:solidFill>
                <a:latin typeface="Pattanakarn Light"/>
                <a:ea typeface="Pattanakarn Light"/>
                <a:cs typeface="Pattanakarn Light"/>
                <a:sym typeface="Pattanakarn Light"/>
              </a:rPr>
              <a:t>4 VLANs (one per category)</a:t>
            </a:r>
          </a:p>
          <a:p>
            <a:pPr algn="l" marL="287876" indent="-143938" lvl="1">
              <a:lnSpc>
                <a:spcPts val="1600"/>
              </a:lnSpc>
              <a:buFont typeface="Arial"/>
              <a:buChar char="•"/>
            </a:pPr>
            <a:r>
              <a:rPr lang="en-US" sz="1333">
                <a:solidFill>
                  <a:srgbClr val="D7E7C6"/>
                </a:solidFill>
                <a:latin typeface="Pattanakarn Light"/>
                <a:ea typeface="Pattanakarn Light"/>
                <a:cs typeface="Pattanakarn Light"/>
                <a:sym typeface="Pattanakarn Light"/>
              </a:rPr>
              <a:t>ACLs</a:t>
            </a:r>
            <a:r>
              <a:rPr lang="en-US" sz="1333">
                <a:solidFill>
                  <a:srgbClr val="D7E7C6"/>
                </a:solidFill>
                <a:latin typeface="Pattanakarn Light"/>
                <a:ea typeface="Pattanakarn Light"/>
                <a:cs typeface="Pattanakarn Light"/>
                <a:sym typeface="Pattanakarn Light"/>
              </a:rPr>
              <a:t> restricting inter-VLAN traffic</a:t>
            </a:r>
          </a:p>
          <a:p>
            <a:pPr algn="l">
              <a:lnSpc>
                <a:spcPts val="1600"/>
              </a:lnSpc>
            </a:pPr>
          </a:p>
        </p:txBody>
      </p:sp>
      <p:sp>
        <p:nvSpPr>
          <p:cNvPr name="TextBox 25" id="25"/>
          <p:cNvSpPr txBox="true"/>
          <p:nvPr/>
        </p:nvSpPr>
        <p:spPr>
          <a:xfrm rot="0">
            <a:off x="10614874" y="8856328"/>
            <a:ext cx="3186608"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Attack Techniques Simulated: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3292374" y="6511528"/>
            <a:ext cx="2781282" cy="0"/>
          </a:xfrm>
          <a:prstGeom prst="line">
            <a:avLst/>
          </a:prstGeom>
          <a:ln cap="flat" w="9525">
            <a:solidFill>
              <a:srgbClr val="D7E7C6">
                <a:alpha val="34902"/>
              </a:srgbClr>
            </a:solidFill>
            <a:prstDash val="solid"/>
            <a:headEnd type="none" len="sm" w="sm"/>
            <a:tailEnd type="none" len="sm" w="sm"/>
          </a:ln>
        </p:spPr>
      </p:sp>
      <p:sp>
        <p:nvSpPr>
          <p:cNvPr name="AutoShape 4" id="4"/>
          <p:cNvSpPr/>
          <p:nvPr/>
        </p:nvSpPr>
        <p:spPr>
          <a:xfrm>
            <a:off x="7371374" y="6516291"/>
            <a:ext cx="2781282" cy="0"/>
          </a:xfrm>
          <a:prstGeom prst="line">
            <a:avLst/>
          </a:prstGeom>
          <a:ln cap="flat" w="9525">
            <a:solidFill>
              <a:srgbClr val="D7E7C6">
                <a:alpha val="34902"/>
              </a:srgbClr>
            </a:solidFill>
            <a:prstDash val="solid"/>
            <a:headEnd type="none" len="sm" w="sm"/>
            <a:tailEnd type="none" len="sm" w="sm"/>
          </a:ln>
        </p:spPr>
      </p:sp>
      <p:sp>
        <p:nvSpPr>
          <p:cNvPr name="Freeform 5" id="5"/>
          <p:cNvSpPr/>
          <p:nvPr/>
        </p:nvSpPr>
        <p:spPr>
          <a:xfrm flipH="false" flipV="true" rot="0">
            <a:off x="826904" y="7452985"/>
            <a:ext cx="862959" cy="373426"/>
          </a:xfrm>
          <a:custGeom>
            <a:avLst/>
            <a:gdLst/>
            <a:ahLst/>
            <a:cxnLst/>
            <a:rect r="r" b="b" t="t" l="l"/>
            <a:pathLst>
              <a:path h="373426" w="862959">
                <a:moveTo>
                  <a:pt x="0" y="373426"/>
                </a:moveTo>
                <a:lnTo>
                  <a:pt x="862959" y="373426"/>
                </a:lnTo>
                <a:lnTo>
                  <a:pt x="862959" y="0"/>
                </a:lnTo>
                <a:lnTo>
                  <a:pt x="0" y="0"/>
                </a:lnTo>
                <a:lnTo>
                  <a:pt x="0" y="373426"/>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1435914" y="4463221"/>
            <a:ext cx="9094295" cy="7472672"/>
            <a:chOff x="0" y="0"/>
            <a:chExt cx="2395205" cy="1968111"/>
          </a:xfrm>
        </p:grpSpPr>
        <p:sp>
          <p:nvSpPr>
            <p:cNvPr name="Freeform 7" id="7"/>
            <p:cNvSpPr/>
            <p:nvPr/>
          </p:nvSpPr>
          <p:spPr>
            <a:xfrm flipH="false" flipV="false" rot="0">
              <a:off x="0" y="0"/>
              <a:ext cx="2395205" cy="1968111"/>
            </a:xfrm>
            <a:custGeom>
              <a:avLst/>
              <a:gdLst/>
              <a:ahLst/>
              <a:cxnLst/>
              <a:rect r="r" b="b" t="t" l="l"/>
              <a:pathLst>
                <a:path h="1968111" w="2395205">
                  <a:moveTo>
                    <a:pt x="8513" y="0"/>
                  </a:moveTo>
                  <a:lnTo>
                    <a:pt x="2386692" y="0"/>
                  </a:lnTo>
                  <a:cubicBezTo>
                    <a:pt x="2388950" y="0"/>
                    <a:pt x="2391115" y="897"/>
                    <a:pt x="2392712" y="2493"/>
                  </a:cubicBezTo>
                  <a:cubicBezTo>
                    <a:pt x="2394309" y="4090"/>
                    <a:pt x="2395205" y="6255"/>
                    <a:pt x="2395205" y="8513"/>
                  </a:cubicBezTo>
                  <a:lnTo>
                    <a:pt x="2395205" y="1959598"/>
                  </a:lnTo>
                  <a:cubicBezTo>
                    <a:pt x="2395205" y="1964300"/>
                    <a:pt x="2391394" y="1968111"/>
                    <a:pt x="2386692" y="1968111"/>
                  </a:cubicBezTo>
                  <a:lnTo>
                    <a:pt x="8513" y="1968111"/>
                  </a:lnTo>
                  <a:cubicBezTo>
                    <a:pt x="3811" y="1968111"/>
                    <a:pt x="0" y="1964300"/>
                    <a:pt x="0" y="1959598"/>
                  </a:cubicBezTo>
                  <a:lnTo>
                    <a:pt x="0" y="8513"/>
                  </a:lnTo>
                  <a:cubicBezTo>
                    <a:pt x="0" y="3811"/>
                    <a:pt x="3811" y="0"/>
                    <a:pt x="8513" y="0"/>
                  </a:cubicBezTo>
                  <a:close/>
                </a:path>
              </a:pathLst>
            </a:custGeom>
            <a:solidFill>
              <a:srgbClr val="141414"/>
            </a:solidFill>
            <a:ln w="9525" cap="sq">
              <a:solidFill>
                <a:srgbClr val="A2DD39"/>
              </a:solidFill>
              <a:prstDash val="solid"/>
              <a:miter/>
            </a:ln>
          </p:spPr>
        </p:sp>
        <p:sp>
          <p:nvSpPr>
            <p:cNvPr name="TextBox 8" id="8"/>
            <p:cNvSpPr txBox="true"/>
            <p:nvPr/>
          </p:nvSpPr>
          <p:spPr>
            <a:xfrm>
              <a:off x="0" y="-38100"/>
              <a:ext cx="2395205" cy="2006211"/>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522757" y="4478355"/>
            <a:ext cx="5765243" cy="4779945"/>
            <a:chOff x="0" y="0"/>
            <a:chExt cx="893187" cy="740539"/>
          </a:xfrm>
        </p:grpSpPr>
        <p:sp>
          <p:nvSpPr>
            <p:cNvPr name="Freeform 10" id="10"/>
            <p:cNvSpPr/>
            <p:nvPr/>
          </p:nvSpPr>
          <p:spPr>
            <a:xfrm flipH="false" flipV="false" rot="0">
              <a:off x="0" y="0"/>
              <a:ext cx="893187" cy="740539"/>
            </a:xfrm>
            <a:custGeom>
              <a:avLst/>
              <a:gdLst/>
              <a:ahLst/>
              <a:cxnLst/>
              <a:rect r="r" b="b" t="t" l="l"/>
              <a:pathLst>
                <a:path h="740539" w="893187">
                  <a:moveTo>
                    <a:pt x="0" y="0"/>
                  </a:moveTo>
                  <a:lnTo>
                    <a:pt x="893187" y="0"/>
                  </a:lnTo>
                  <a:lnTo>
                    <a:pt x="893187" y="740539"/>
                  </a:lnTo>
                  <a:lnTo>
                    <a:pt x="0" y="740539"/>
                  </a:lnTo>
                  <a:close/>
                </a:path>
              </a:pathLst>
            </a:custGeom>
            <a:blipFill>
              <a:blip r:embed="rId7"/>
              <a:stretch>
                <a:fillRect l="-23946" t="0" r="-11976" b="-9225"/>
              </a:stretch>
            </a:blipFill>
          </p:spPr>
        </p:sp>
      </p:grpSp>
      <p:sp>
        <p:nvSpPr>
          <p:cNvPr name="Freeform 11" id="11"/>
          <p:cNvSpPr/>
          <p:nvPr/>
        </p:nvSpPr>
        <p:spPr>
          <a:xfrm flipH="false" flipV="false" rot="0">
            <a:off x="13738484" y="2699131"/>
            <a:ext cx="3520816" cy="364885"/>
          </a:xfrm>
          <a:custGeom>
            <a:avLst/>
            <a:gdLst/>
            <a:ahLst/>
            <a:cxnLst/>
            <a:rect r="r" b="b" t="t" l="l"/>
            <a:pathLst>
              <a:path h="364885" w="3520816">
                <a:moveTo>
                  <a:pt x="0" y="0"/>
                </a:moveTo>
                <a:lnTo>
                  <a:pt x="3520816" y="0"/>
                </a:lnTo>
                <a:lnTo>
                  <a:pt x="3520816" y="364885"/>
                </a:lnTo>
                <a:lnTo>
                  <a:pt x="0" y="364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11822263" y="5103973"/>
            <a:ext cx="316219" cy="79055"/>
          </a:xfrm>
          <a:custGeom>
            <a:avLst/>
            <a:gdLst/>
            <a:ahLst/>
            <a:cxnLst/>
            <a:rect r="r" b="b" t="t" l="l"/>
            <a:pathLst>
              <a:path h="79055" w="316219">
                <a:moveTo>
                  <a:pt x="0" y="0"/>
                </a:moveTo>
                <a:lnTo>
                  <a:pt x="316219" y="0"/>
                </a:lnTo>
                <a:lnTo>
                  <a:pt x="316219" y="79054"/>
                </a:lnTo>
                <a:lnTo>
                  <a:pt x="0" y="790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1488929">
            <a:off x="521194" y="8621193"/>
            <a:ext cx="1474380" cy="833695"/>
          </a:xfrm>
          <a:custGeom>
            <a:avLst/>
            <a:gdLst/>
            <a:ahLst/>
            <a:cxnLst/>
            <a:rect r="r" b="b" t="t" l="l"/>
            <a:pathLst>
              <a:path h="833695" w="1474380">
                <a:moveTo>
                  <a:pt x="0" y="0"/>
                </a:moveTo>
                <a:lnTo>
                  <a:pt x="1474380" y="0"/>
                </a:lnTo>
                <a:lnTo>
                  <a:pt x="1474380" y="833694"/>
                </a:lnTo>
                <a:lnTo>
                  <a:pt x="0" y="8336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028700" y="1721164"/>
            <a:ext cx="9123956" cy="1741932"/>
          </a:xfrm>
          <a:prstGeom prst="rect">
            <a:avLst/>
          </a:prstGeom>
        </p:spPr>
        <p:txBody>
          <a:bodyPr anchor="t" rtlCol="false" tIns="0" lIns="0" bIns="0" rIns="0">
            <a:spAutoFit/>
          </a:bodyPr>
          <a:lstStyle/>
          <a:p>
            <a:pPr algn="l">
              <a:lnSpc>
                <a:spcPts val="6624"/>
              </a:lnSpc>
            </a:pPr>
            <a:r>
              <a:rPr lang="en-US" sz="7200">
                <a:solidFill>
                  <a:srgbClr val="A2DD39"/>
                </a:solidFill>
                <a:latin typeface="Pattanakarn Light"/>
                <a:ea typeface="Pattanakarn Light"/>
                <a:cs typeface="Pattanakarn Light"/>
                <a:sym typeface="Pattanakarn Light"/>
              </a:rPr>
              <a:t>FOUR SECURITY METRICS</a:t>
            </a:r>
          </a:p>
        </p:txBody>
      </p:sp>
      <p:sp>
        <p:nvSpPr>
          <p:cNvPr name="TextBox 15" id="15"/>
          <p:cNvSpPr txBox="true"/>
          <p:nvPr/>
        </p:nvSpPr>
        <p:spPr>
          <a:xfrm rot="0">
            <a:off x="8124926" y="2758699"/>
            <a:ext cx="4218756" cy="828222"/>
          </a:xfrm>
          <a:prstGeom prst="rect">
            <a:avLst/>
          </a:prstGeom>
        </p:spPr>
        <p:txBody>
          <a:bodyPr anchor="t" rtlCol="false" tIns="0" lIns="0" bIns="0" rIns="0">
            <a:spAutoFit/>
          </a:bodyPr>
          <a:lstStyle/>
          <a:p>
            <a:pPr algn="l">
              <a:lnSpc>
                <a:spcPts val="3191"/>
              </a:lnSpc>
            </a:pPr>
            <a:r>
              <a:rPr lang="en-US" sz="3469">
                <a:solidFill>
                  <a:srgbClr val="D7E7C6"/>
                </a:solidFill>
                <a:latin typeface="Pattanakarn Light"/>
                <a:ea typeface="Pattanakarn Light"/>
                <a:cs typeface="Pattanakarn Light"/>
                <a:sym typeface="Pattanakarn Light"/>
              </a:rPr>
              <a:t>IMPLEMENTATION - METRICS</a:t>
            </a:r>
          </a:p>
        </p:txBody>
      </p:sp>
      <p:sp>
        <p:nvSpPr>
          <p:cNvPr name="TextBox 16" id="16"/>
          <p:cNvSpPr txBox="true"/>
          <p:nvPr/>
        </p:nvSpPr>
        <p:spPr>
          <a:xfrm rot="0">
            <a:off x="3292374" y="4268805"/>
            <a:ext cx="2545468"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Metric #1: Lateral Movement Success Rate</a:t>
            </a:r>
          </a:p>
        </p:txBody>
      </p:sp>
      <p:sp>
        <p:nvSpPr>
          <p:cNvPr name="TextBox 17" id="17"/>
          <p:cNvSpPr txBox="true"/>
          <p:nvPr/>
        </p:nvSpPr>
        <p:spPr>
          <a:xfrm rot="0">
            <a:off x="3304217" y="4816078"/>
            <a:ext cx="2781282" cy="8382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of pivot attempts that succeeded</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Lower is better</a:t>
            </a:r>
          </a:p>
          <a:p>
            <a:pPr algn="l">
              <a:lnSpc>
                <a:spcPts val="1680"/>
              </a:lnSpc>
            </a:pPr>
          </a:p>
        </p:txBody>
      </p:sp>
      <p:sp>
        <p:nvSpPr>
          <p:cNvPr name="TextBox 18" id="18"/>
          <p:cNvSpPr txBox="true"/>
          <p:nvPr/>
        </p:nvSpPr>
        <p:spPr>
          <a:xfrm rot="0">
            <a:off x="7364144" y="4253671"/>
            <a:ext cx="2545468"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Metric #2: Time to Compromise</a:t>
            </a:r>
          </a:p>
        </p:txBody>
      </p:sp>
      <p:sp>
        <p:nvSpPr>
          <p:cNvPr name="TextBox 19" id="19"/>
          <p:cNvSpPr txBox="true"/>
          <p:nvPr/>
        </p:nvSpPr>
        <p:spPr>
          <a:xfrm rot="0">
            <a:off x="7371374" y="4816078"/>
            <a:ext cx="2781282" cy="10477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Duration from reconnaissance to breach</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Higher is better (more time to detect)</a:t>
            </a:r>
          </a:p>
          <a:p>
            <a:pPr algn="l">
              <a:lnSpc>
                <a:spcPts val="1680"/>
              </a:lnSpc>
            </a:pPr>
          </a:p>
        </p:txBody>
      </p:sp>
      <p:sp>
        <p:nvSpPr>
          <p:cNvPr name="TextBox 20" id="20"/>
          <p:cNvSpPr txBox="true"/>
          <p:nvPr/>
        </p:nvSpPr>
        <p:spPr>
          <a:xfrm rot="0">
            <a:off x="3292374" y="6800157"/>
            <a:ext cx="2781282" cy="4191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Metric #3: Vulnerability Density</a:t>
            </a:r>
          </a:p>
        </p:txBody>
      </p:sp>
      <p:sp>
        <p:nvSpPr>
          <p:cNvPr name="TextBox 21" id="21"/>
          <p:cNvSpPr txBox="true"/>
          <p:nvPr/>
        </p:nvSpPr>
        <p:spPr>
          <a:xfrm rot="0">
            <a:off x="3292374" y="7302536"/>
            <a:ext cx="2781282" cy="10477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Number of exploitable vulnerabilities visible</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Lower is better (reduced attack surface)</a:t>
            </a:r>
          </a:p>
          <a:p>
            <a:pPr algn="l">
              <a:lnSpc>
                <a:spcPts val="1680"/>
              </a:lnSpc>
            </a:pPr>
          </a:p>
        </p:txBody>
      </p:sp>
      <p:sp>
        <p:nvSpPr>
          <p:cNvPr name="TextBox 22" id="22"/>
          <p:cNvSpPr txBox="true"/>
          <p:nvPr/>
        </p:nvSpPr>
        <p:spPr>
          <a:xfrm rot="0">
            <a:off x="7371374" y="6949678"/>
            <a:ext cx="2781282"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Metric #4: Detection Rate</a:t>
            </a:r>
          </a:p>
        </p:txBody>
      </p:sp>
      <p:sp>
        <p:nvSpPr>
          <p:cNvPr name="TextBox 23" id="23"/>
          <p:cNvSpPr txBox="true"/>
          <p:nvPr/>
        </p:nvSpPr>
        <p:spPr>
          <a:xfrm rot="0">
            <a:off x="7371374" y="7302536"/>
            <a:ext cx="2781282" cy="10477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of attacks generating anomalous traffic</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 Higher is better (easier to catch)</a:t>
            </a:r>
          </a:p>
          <a:p>
            <a:pPr algn="l">
              <a:lnSpc>
                <a:spcPts val="1680"/>
              </a:lnSpc>
            </a:pPr>
          </a:p>
        </p:txBody>
      </p:sp>
      <p:sp>
        <p:nvSpPr>
          <p:cNvPr name="TextBox 24" id="24"/>
          <p:cNvSpPr txBox="true"/>
          <p:nvPr/>
        </p:nvSpPr>
        <p:spPr>
          <a:xfrm rot="-2429603">
            <a:off x="851677" y="9308978"/>
            <a:ext cx="1676372" cy="416178"/>
          </a:xfrm>
          <a:prstGeom prst="rect">
            <a:avLst/>
          </a:prstGeom>
        </p:spPr>
        <p:txBody>
          <a:bodyPr anchor="t" rtlCol="false" tIns="0" lIns="0" bIns="0" rIns="0">
            <a:spAutoFit/>
          </a:bodyPr>
          <a:lstStyle/>
          <a:p>
            <a:pPr algn="ctr">
              <a:lnSpc>
                <a:spcPts val="1668"/>
              </a:lnSpc>
              <a:spcBef>
                <a:spcPct val="0"/>
              </a:spcBef>
            </a:pPr>
            <a:r>
              <a:rPr lang="en-US" sz="1390">
                <a:solidFill>
                  <a:srgbClr val="D7E7C6"/>
                </a:solidFill>
                <a:latin typeface="Pattanakarn Light"/>
                <a:ea typeface="Pattanakarn Light"/>
                <a:cs typeface="Pattanakarn Light"/>
                <a:sym typeface="Pattanakarn Light"/>
              </a:rPr>
              <a:t>W</a:t>
            </a:r>
            <a:r>
              <a:rPr lang="en-US" sz="1390">
                <a:solidFill>
                  <a:srgbClr val="D7E7C6"/>
                </a:solidFill>
                <a:latin typeface="Pattanakarn Light"/>
                <a:ea typeface="Pattanakarn Light"/>
                <a:cs typeface="Pattanakarn Light"/>
                <a:sym typeface="Pattanakarn Light"/>
              </a:rPr>
              <a:t>hy Multiple Metrics?</a:t>
            </a:r>
          </a:p>
        </p:txBody>
      </p:sp>
      <p:sp>
        <p:nvSpPr>
          <p:cNvPr name="TextBox 25" id="25"/>
          <p:cNvSpPr txBox="true"/>
          <p:nvPr/>
        </p:nvSpPr>
        <p:spPr>
          <a:xfrm rot="0">
            <a:off x="2462412" y="9017036"/>
            <a:ext cx="8231386" cy="209550"/>
          </a:xfrm>
          <a:prstGeom prst="rect">
            <a:avLst/>
          </a:prstGeom>
        </p:spPr>
        <p:txBody>
          <a:bodyPr anchor="t" rtlCol="false" tIns="0" lIns="0" bIns="0" rIns="0">
            <a:spAutoFit/>
          </a:bodyPr>
          <a:lstStyle/>
          <a:p>
            <a:pPr algn="ctr">
              <a:lnSpc>
                <a:spcPts val="1680"/>
              </a:lnSpc>
              <a:spcBef>
                <a:spcPct val="0"/>
              </a:spcBef>
            </a:pPr>
            <a:r>
              <a:rPr lang="en-US" sz="1400">
                <a:solidFill>
                  <a:srgbClr val="D7E7C6"/>
                </a:solidFill>
                <a:latin typeface="Pattanakarn Light"/>
                <a:ea typeface="Pattanakarn Light"/>
                <a:cs typeface="Pattanakarn Light"/>
                <a:sym typeface="Pattanakarn Light"/>
              </a:rPr>
              <a:t>Comprehensive evaluati</a:t>
            </a:r>
            <a:r>
              <a:rPr lang="en-US" sz="1400">
                <a:solidFill>
                  <a:srgbClr val="D7E7C6"/>
                </a:solidFill>
                <a:latin typeface="Pattanakarn Light"/>
                <a:ea typeface="Pattanakarn Light"/>
                <a:cs typeface="Pattanakarn Light"/>
                <a:sym typeface="Pattanakarn Light"/>
              </a:rPr>
              <a:t>on requires measuring effectiveness from multiple security dimensions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1744464" y="5982560"/>
            <a:ext cx="4191047" cy="6776046"/>
            <a:chOff x="0" y="0"/>
            <a:chExt cx="1103815" cy="1784638"/>
          </a:xfrm>
        </p:grpSpPr>
        <p:sp>
          <p:nvSpPr>
            <p:cNvPr name="Freeform 4" id="4"/>
            <p:cNvSpPr/>
            <p:nvPr/>
          </p:nvSpPr>
          <p:spPr>
            <a:xfrm flipH="false" flipV="false" rot="0">
              <a:off x="0" y="0"/>
              <a:ext cx="1103815" cy="1784638"/>
            </a:xfrm>
            <a:custGeom>
              <a:avLst/>
              <a:gdLst/>
              <a:ahLst/>
              <a:cxnLst/>
              <a:rect r="r" b="b" t="t" l="l"/>
              <a:pathLst>
                <a:path h="1784638" w="1103815">
                  <a:moveTo>
                    <a:pt x="18473" y="0"/>
                  </a:moveTo>
                  <a:lnTo>
                    <a:pt x="1085342" y="0"/>
                  </a:lnTo>
                  <a:cubicBezTo>
                    <a:pt x="1095544" y="0"/>
                    <a:pt x="1103815" y="8270"/>
                    <a:pt x="1103815" y="18473"/>
                  </a:cubicBezTo>
                  <a:lnTo>
                    <a:pt x="1103815" y="1766165"/>
                  </a:lnTo>
                  <a:cubicBezTo>
                    <a:pt x="1103815" y="1776367"/>
                    <a:pt x="1095544" y="1784638"/>
                    <a:pt x="1085342" y="1784638"/>
                  </a:cubicBezTo>
                  <a:lnTo>
                    <a:pt x="18473" y="1784638"/>
                  </a:lnTo>
                  <a:cubicBezTo>
                    <a:pt x="8270" y="1784638"/>
                    <a:pt x="0" y="1776367"/>
                    <a:pt x="0" y="1766165"/>
                  </a:cubicBezTo>
                  <a:lnTo>
                    <a:pt x="0" y="18473"/>
                  </a:lnTo>
                  <a:cubicBezTo>
                    <a:pt x="0" y="8270"/>
                    <a:pt x="8270" y="0"/>
                    <a:pt x="18473" y="0"/>
                  </a:cubicBezTo>
                  <a:close/>
                </a:path>
              </a:pathLst>
            </a:custGeom>
            <a:solidFill>
              <a:srgbClr val="141414"/>
            </a:solidFill>
            <a:ln w="9525" cap="sq">
              <a:solidFill>
                <a:srgbClr val="A2DD39"/>
              </a:solidFill>
              <a:prstDash val="solid"/>
              <a:miter/>
            </a:ln>
          </p:spPr>
        </p:sp>
        <p:sp>
          <p:nvSpPr>
            <p:cNvPr name="TextBox 5" id="5"/>
            <p:cNvSpPr txBox="true"/>
            <p:nvPr/>
          </p:nvSpPr>
          <p:spPr>
            <a:xfrm>
              <a:off x="0" y="-38100"/>
              <a:ext cx="1103815" cy="182273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670521" y="4047951"/>
            <a:ext cx="4936990" cy="8181545"/>
            <a:chOff x="0" y="0"/>
            <a:chExt cx="1300277" cy="2154810"/>
          </a:xfrm>
        </p:grpSpPr>
        <p:sp>
          <p:nvSpPr>
            <p:cNvPr name="Freeform 7" id="7"/>
            <p:cNvSpPr/>
            <p:nvPr/>
          </p:nvSpPr>
          <p:spPr>
            <a:xfrm flipH="false" flipV="false" rot="0">
              <a:off x="0" y="0"/>
              <a:ext cx="1300277" cy="2154810"/>
            </a:xfrm>
            <a:custGeom>
              <a:avLst/>
              <a:gdLst/>
              <a:ahLst/>
              <a:cxnLst/>
              <a:rect r="r" b="b" t="t" l="l"/>
              <a:pathLst>
                <a:path h="2154810" w="1300277">
                  <a:moveTo>
                    <a:pt x="15681" y="0"/>
                  </a:moveTo>
                  <a:lnTo>
                    <a:pt x="1284596" y="0"/>
                  </a:lnTo>
                  <a:cubicBezTo>
                    <a:pt x="1293256" y="0"/>
                    <a:pt x="1300277" y="7021"/>
                    <a:pt x="1300277" y="15681"/>
                  </a:cubicBezTo>
                  <a:lnTo>
                    <a:pt x="1300277" y="2139129"/>
                  </a:lnTo>
                  <a:cubicBezTo>
                    <a:pt x="1300277" y="2147789"/>
                    <a:pt x="1293256" y="2154810"/>
                    <a:pt x="1284596" y="2154810"/>
                  </a:cubicBezTo>
                  <a:lnTo>
                    <a:pt x="15681" y="2154810"/>
                  </a:lnTo>
                  <a:cubicBezTo>
                    <a:pt x="7021" y="2154810"/>
                    <a:pt x="0" y="2147789"/>
                    <a:pt x="0" y="2139129"/>
                  </a:cubicBezTo>
                  <a:lnTo>
                    <a:pt x="0" y="15681"/>
                  </a:lnTo>
                  <a:cubicBezTo>
                    <a:pt x="0" y="7021"/>
                    <a:pt x="7021" y="0"/>
                    <a:pt x="15681" y="0"/>
                  </a:cubicBezTo>
                  <a:close/>
                </a:path>
              </a:pathLst>
            </a:custGeom>
            <a:solidFill>
              <a:srgbClr val="141414"/>
            </a:solidFill>
            <a:ln w="9525" cap="sq">
              <a:solidFill>
                <a:srgbClr val="A2DD39"/>
              </a:solidFill>
              <a:prstDash val="solid"/>
              <a:miter/>
            </a:ln>
          </p:spPr>
        </p:sp>
        <p:sp>
          <p:nvSpPr>
            <p:cNvPr name="TextBox 8" id="8"/>
            <p:cNvSpPr txBox="true"/>
            <p:nvPr/>
          </p:nvSpPr>
          <p:spPr>
            <a:xfrm>
              <a:off x="0" y="-38100"/>
              <a:ext cx="1300277" cy="219291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2352489" y="5982560"/>
            <a:ext cx="4191047" cy="6776046"/>
            <a:chOff x="0" y="0"/>
            <a:chExt cx="1103815" cy="1784638"/>
          </a:xfrm>
        </p:grpSpPr>
        <p:sp>
          <p:nvSpPr>
            <p:cNvPr name="Freeform 10" id="10"/>
            <p:cNvSpPr/>
            <p:nvPr/>
          </p:nvSpPr>
          <p:spPr>
            <a:xfrm flipH="false" flipV="false" rot="0">
              <a:off x="0" y="0"/>
              <a:ext cx="1103815" cy="1784638"/>
            </a:xfrm>
            <a:custGeom>
              <a:avLst/>
              <a:gdLst/>
              <a:ahLst/>
              <a:cxnLst/>
              <a:rect r="r" b="b" t="t" l="l"/>
              <a:pathLst>
                <a:path h="1784638" w="1103815">
                  <a:moveTo>
                    <a:pt x="18473" y="0"/>
                  </a:moveTo>
                  <a:lnTo>
                    <a:pt x="1085342" y="0"/>
                  </a:lnTo>
                  <a:cubicBezTo>
                    <a:pt x="1095544" y="0"/>
                    <a:pt x="1103815" y="8270"/>
                    <a:pt x="1103815" y="18473"/>
                  </a:cubicBezTo>
                  <a:lnTo>
                    <a:pt x="1103815" y="1766165"/>
                  </a:lnTo>
                  <a:cubicBezTo>
                    <a:pt x="1103815" y="1776367"/>
                    <a:pt x="1095544" y="1784638"/>
                    <a:pt x="1085342" y="1784638"/>
                  </a:cubicBezTo>
                  <a:lnTo>
                    <a:pt x="18473" y="1784638"/>
                  </a:lnTo>
                  <a:cubicBezTo>
                    <a:pt x="8270" y="1784638"/>
                    <a:pt x="0" y="1776367"/>
                    <a:pt x="0" y="1766165"/>
                  </a:cubicBezTo>
                  <a:lnTo>
                    <a:pt x="0" y="18473"/>
                  </a:lnTo>
                  <a:cubicBezTo>
                    <a:pt x="0" y="8270"/>
                    <a:pt x="8270" y="0"/>
                    <a:pt x="18473" y="0"/>
                  </a:cubicBezTo>
                  <a:close/>
                </a:path>
              </a:pathLst>
            </a:custGeom>
            <a:solidFill>
              <a:srgbClr val="141414"/>
            </a:solidFill>
            <a:ln w="9525" cap="sq">
              <a:solidFill>
                <a:srgbClr val="A2DD39"/>
              </a:solidFill>
              <a:prstDash val="solid"/>
              <a:miter/>
            </a:ln>
          </p:spPr>
        </p:sp>
        <p:sp>
          <p:nvSpPr>
            <p:cNvPr name="TextBox 11" id="11"/>
            <p:cNvSpPr txBox="true"/>
            <p:nvPr/>
          </p:nvSpPr>
          <p:spPr>
            <a:xfrm>
              <a:off x="0" y="-38100"/>
              <a:ext cx="1103815" cy="182273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true" rot="0">
            <a:off x="1143542" y="2902783"/>
            <a:ext cx="862959" cy="373426"/>
          </a:xfrm>
          <a:custGeom>
            <a:avLst/>
            <a:gdLst/>
            <a:ahLst/>
            <a:cxnLst/>
            <a:rect r="r" b="b" t="t" l="l"/>
            <a:pathLst>
              <a:path h="373426" w="862959">
                <a:moveTo>
                  <a:pt x="0" y="373426"/>
                </a:moveTo>
                <a:lnTo>
                  <a:pt x="862959" y="373426"/>
                </a:lnTo>
                <a:lnTo>
                  <a:pt x="862959" y="0"/>
                </a:lnTo>
                <a:lnTo>
                  <a:pt x="0" y="0"/>
                </a:lnTo>
                <a:lnTo>
                  <a:pt x="0" y="3734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true" rot="0">
            <a:off x="16234601" y="2902783"/>
            <a:ext cx="862959" cy="373426"/>
          </a:xfrm>
          <a:custGeom>
            <a:avLst/>
            <a:gdLst/>
            <a:ahLst/>
            <a:cxnLst/>
            <a:rect r="r" b="b" t="t" l="l"/>
            <a:pathLst>
              <a:path h="373426" w="862959">
                <a:moveTo>
                  <a:pt x="862959" y="373426"/>
                </a:moveTo>
                <a:lnTo>
                  <a:pt x="0" y="373426"/>
                </a:lnTo>
                <a:lnTo>
                  <a:pt x="0" y="0"/>
                </a:lnTo>
                <a:lnTo>
                  <a:pt x="862959" y="0"/>
                </a:lnTo>
                <a:lnTo>
                  <a:pt x="862959" y="37342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028700"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6939451" y="9179245"/>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16" id="16"/>
          <p:cNvGraphicFramePr>
            <a:graphicFrameLocks noGrp="true"/>
          </p:cNvGraphicFramePr>
          <p:nvPr/>
        </p:nvGraphicFramePr>
        <p:xfrm>
          <a:off x="6750266" y="5040722"/>
          <a:ext cx="4787469" cy="4968635"/>
        </p:xfrm>
        <a:graphic>
          <a:graphicData uri="http://schemas.openxmlformats.org/drawingml/2006/table">
            <a:tbl>
              <a:tblPr/>
              <a:tblGrid>
                <a:gridCol w="1196867"/>
                <a:gridCol w="1196867"/>
                <a:gridCol w="1196867"/>
                <a:gridCol w="1196867"/>
              </a:tblGrid>
              <a:tr h="985396">
                <a:tc>
                  <a:txBody>
                    <a:bodyPr anchor="t" rtlCol="false"/>
                    <a:lstStyle/>
                    <a:p>
                      <a:pPr algn="ctr">
                        <a:lnSpc>
                          <a:spcPts val="1260"/>
                        </a:lnSpc>
                        <a:defRPr/>
                      </a:pPr>
                      <a:r>
                        <a:rPr lang="en-US" sz="900" b="true">
                          <a:solidFill>
                            <a:srgbClr val="FFFFFF"/>
                          </a:solidFill>
                          <a:latin typeface="Pattanakarn Bold"/>
                          <a:ea typeface="Pattanakarn Bold"/>
                          <a:cs typeface="Pattanakarn Bold"/>
                          <a:sym typeface="Pattanakarn Bold"/>
                        </a:rPr>
                        <a:t>Flat Network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980"/>
                        </a:lnSpc>
                        <a:defRPr/>
                      </a:pPr>
                      <a:r>
                        <a:rPr lang="en-US" sz="700" b="true">
                          <a:solidFill>
                            <a:srgbClr val="FFFFFF"/>
                          </a:solidFill>
                          <a:latin typeface="Pattanakarn Bold"/>
                          <a:ea typeface="Pattanakarn Bold"/>
                          <a:cs typeface="Pattanakarn Bold"/>
                          <a:sym typeface="Pattanakarn Bold"/>
                        </a:rPr>
                        <a:t>Segmented Network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840"/>
                        </a:lnSpc>
                        <a:defRPr/>
                      </a:pPr>
                      <a:r>
                        <a:rPr lang="en-US" sz="600" b="true">
                          <a:solidFill>
                            <a:srgbClr val="FFFFFF"/>
                          </a:solidFill>
                          <a:latin typeface="Pattanakarn Bold"/>
                          <a:ea typeface="Pattanakarn Bold"/>
                          <a:cs typeface="Pattanakarn Bold"/>
                          <a:sym typeface="Pattanakarn Bold"/>
                        </a:rPr>
                        <a:t>Improvement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Metric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7051">
                <a:tc>
                  <a:txBody>
                    <a:bodyPr anchor="t" rtlCol="false"/>
                    <a:lstStyle/>
                    <a:p>
                      <a:pPr algn="ctr">
                        <a:lnSpc>
                          <a:spcPts val="1260"/>
                        </a:lnSpc>
                        <a:defRPr/>
                      </a:pPr>
                      <a:r>
                        <a:rPr lang="en-US" sz="900" b="true">
                          <a:solidFill>
                            <a:srgbClr val="FFFFFF"/>
                          </a:solidFill>
                          <a:latin typeface="Pattanakarn Bold"/>
                          <a:ea typeface="Pattanakarn Bold"/>
                          <a:cs typeface="Pattanakarn Bold"/>
                          <a:sym typeface="Pattanakarn Bold"/>
                        </a:rPr>
                        <a:t>85%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b="true">
                          <a:solidFill>
                            <a:srgbClr val="FFFFFF"/>
                          </a:solidFill>
                          <a:latin typeface="Pattanakarn Bold"/>
                          <a:ea typeface="Pattanakarn Bold"/>
                          <a:cs typeface="Pattanakarn Bold"/>
                          <a:sym typeface="Pattanakarn Bold"/>
                        </a:rPr>
                        <a:t>25%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b="true">
                          <a:solidFill>
                            <a:srgbClr val="FFFFFF"/>
                          </a:solidFill>
                          <a:latin typeface="Pattanakarn Bold"/>
                          <a:ea typeface="Pattanakarn Bold"/>
                          <a:cs typeface="Pattanakarn Bold"/>
                          <a:sym typeface="Pattanakarn Bold"/>
                        </a:rPr>
                        <a:t>🟢 -67%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b="true">
                          <a:solidFill>
                            <a:srgbClr val="FFFFFF"/>
                          </a:solidFill>
                          <a:latin typeface="Pattanakarn Bold"/>
                          <a:ea typeface="Pattanakarn Bold"/>
                          <a:cs typeface="Pattanakarn Bold"/>
                          <a:sym typeface="Pattanakarn Bold"/>
                        </a:rPr>
                        <a:t>Lateral Movement Success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5396">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3 min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15 min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 +400%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Time to Compromise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5396">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35%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70%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 +100%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Detection Rate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85396">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12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 -58%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1260"/>
                        </a:lnSpc>
                        <a:defRPr/>
                      </a:pPr>
                      <a:r>
                        <a:rPr lang="en-US" sz="900">
                          <a:solidFill>
                            <a:srgbClr val="FFFFFF"/>
                          </a:solidFill>
                          <a:latin typeface="Pattanakarn"/>
                          <a:ea typeface="Pattanakarn"/>
                          <a:cs typeface="Pattanakarn"/>
                          <a:sym typeface="Pattanakarn"/>
                        </a:rPr>
                        <a:t>Vulnerability Density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7" id="17"/>
          <p:cNvSpPr txBox="true"/>
          <p:nvPr/>
        </p:nvSpPr>
        <p:spPr>
          <a:xfrm rot="0">
            <a:off x="2580445" y="696077"/>
            <a:ext cx="12947684" cy="2580132"/>
          </a:xfrm>
          <a:prstGeom prst="rect">
            <a:avLst/>
          </a:prstGeom>
        </p:spPr>
        <p:txBody>
          <a:bodyPr anchor="t" rtlCol="false" tIns="0" lIns="0" bIns="0" rIns="0">
            <a:spAutoFit/>
          </a:bodyPr>
          <a:lstStyle/>
          <a:p>
            <a:pPr algn="ctr">
              <a:lnSpc>
                <a:spcPts val="6624"/>
              </a:lnSpc>
            </a:pPr>
            <a:r>
              <a:rPr lang="en-US" sz="7200">
                <a:solidFill>
                  <a:srgbClr val="A2DD39"/>
                </a:solidFill>
                <a:latin typeface="Pattanakarn Light"/>
                <a:ea typeface="Pattanakarn Light"/>
                <a:cs typeface="Pattanakarn Light"/>
                <a:sym typeface="Pattanakarn Light"/>
              </a:rPr>
              <a:t>DRAMATIC SECURITY IMPROVEMENTS ACROSS ALL METRICS</a:t>
            </a:r>
          </a:p>
        </p:txBody>
      </p:sp>
      <p:sp>
        <p:nvSpPr>
          <p:cNvPr name="TextBox 18" id="18"/>
          <p:cNvSpPr txBox="true"/>
          <p:nvPr/>
        </p:nvSpPr>
        <p:spPr>
          <a:xfrm rot="0">
            <a:off x="12614738" y="6563116"/>
            <a:ext cx="2450499" cy="276225"/>
          </a:xfrm>
          <a:prstGeom prst="rect">
            <a:avLst/>
          </a:prstGeom>
        </p:spPr>
        <p:txBody>
          <a:bodyPr anchor="t" rtlCol="false" tIns="0" lIns="0" bIns="0" rIns="0">
            <a:spAutoFit/>
          </a:bodyPr>
          <a:lstStyle/>
          <a:p>
            <a:pPr algn="ctr">
              <a:lnSpc>
                <a:spcPts val="2159"/>
              </a:lnSpc>
            </a:pPr>
            <a:r>
              <a:rPr lang="en-US" b="true" sz="1799">
                <a:solidFill>
                  <a:srgbClr val="A2DD39"/>
                </a:solidFill>
                <a:latin typeface="Pattanakarn Bold"/>
                <a:ea typeface="Pattanakarn Bold"/>
                <a:cs typeface="Pattanakarn Bold"/>
                <a:sym typeface="Pattanakarn Bold"/>
              </a:rPr>
              <a:t>Important Note:</a:t>
            </a:r>
          </a:p>
        </p:txBody>
      </p:sp>
      <p:sp>
        <p:nvSpPr>
          <p:cNvPr name="TextBox 19" id="19"/>
          <p:cNvSpPr txBox="true"/>
          <p:nvPr/>
        </p:nvSpPr>
        <p:spPr>
          <a:xfrm rot="0">
            <a:off x="12436186" y="7222833"/>
            <a:ext cx="2781282" cy="1047750"/>
          </a:xfrm>
          <a:prstGeom prst="rect">
            <a:avLst/>
          </a:prstGeom>
        </p:spPr>
        <p:txBody>
          <a:bodyPr anchor="t" rtlCol="false" tIns="0" lIns="0" bIns="0" rIns="0">
            <a:spAutoFit/>
          </a:bodyPr>
          <a:lstStyle/>
          <a:p>
            <a:pPr algn="ctr">
              <a:lnSpc>
                <a:spcPts val="1680"/>
              </a:lnSpc>
            </a:pPr>
            <a:r>
              <a:rPr lang="en-US" sz="1400">
                <a:solidFill>
                  <a:srgbClr val="D7E7C6"/>
                </a:solidFill>
                <a:latin typeface="Pattanakarn Light"/>
                <a:ea typeface="Pattanakarn Light"/>
                <a:cs typeface="Pattanakarn Light"/>
                <a:sym typeface="Pattanakarn Light"/>
              </a:rPr>
              <a:t>Residual 25% success occurred within the same VLAN—segmentation constrains but doesn't eliminate intra-segment movement</a:t>
            </a:r>
          </a:p>
        </p:txBody>
      </p:sp>
      <p:sp>
        <p:nvSpPr>
          <p:cNvPr name="TextBox 20" id="20"/>
          <p:cNvSpPr txBox="true"/>
          <p:nvPr/>
        </p:nvSpPr>
        <p:spPr>
          <a:xfrm rot="0">
            <a:off x="7836055" y="4652935"/>
            <a:ext cx="2615891" cy="276225"/>
          </a:xfrm>
          <a:prstGeom prst="rect">
            <a:avLst/>
          </a:prstGeom>
        </p:spPr>
        <p:txBody>
          <a:bodyPr anchor="t" rtlCol="false" tIns="0" lIns="0" bIns="0" rIns="0">
            <a:spAutoFit/>
          </a:bodyPr>
          <a:lstStyle/>
          <a:p>
            <a:pPr algn="ctr">
              <a:lnSpc>
                <a:spcPts val="2159"/>
              </a:lnSpc>
            </a:pPr>
            <a:r>
              <a:rPr lang="en-US" b="true" sz="1799">
                <a:solidFill>
                  <a:srgbClr val="A2DD39"/>
                </a:solidFill>
                <a:latin typeface="Pattanakarn Bold"/>
                <a:ea typeface="Pattanakarn Bold"/>
                <a:cs typeface="Pattanakarn Bold"/>
                <a:sym typeface="Pattanakarn Bold"/>
              </a:rPr>
              <a:t>Results Table</a:t>
            </a:r>
          </a:p>
        </p:txBody>
      </p:sp>
      <p:sp>
        <p:nvSpPr>
          <p:cNvPr name="TextBox 21" id="21"/>
          <p:cNvSpPr txBox="true"/>
          <p:nvPr/>
        </p:nvSpPr>
        <p:spPr>
          <a:xfrm rot="0">
            <a:off x="3222763" y="6563116"/>
            <a:ext cx="2450499" cy="276225"/>
          </a:xfrm>
          <a:prstGeom prst="rect">
            <a:avLst/>
          </a:prstGeom>
        </p:spPr>
        <p:txBody>
          <a:bodyPr anchor="t" rtlCol="false" tIns="0" lIns="0" bIns="0" rIns="0">
            <a:spAutoFit/>
          </a:bodyPr>
          <a:lstStyle/>
          <a:p>
            <a:pPr algn="ctr">
              <a:lnSpc>
                <a:spcPts val="2159"/>
              </a:lnSpc>
            </a:pPr>
            <a:r>
              <a:rPr lang="en-US" b="true" sz="1799">
                <a:solidFill>
                  <a:srgbClr val="A2DD39"/>
                </a:solidFill>
                <a:latin typeface="Pattanakarn Bold"/>
                <a:ea typeface="Pattanakarn Bold"/>
                <a:cs typeface="Pattanakarn Bold"/>
                <a:sym typeface="Pattanakarn Bold"/>
              </a:rPr>
              <a:t>Key Findings</a:t>
            </a:r>
          </a:p>
        </p:txBody>
      </p:sp>
      <p:sp>
        <p:nvSpPr>
          <p:cNvPr name="TextBox 22" id="22"/>
          <p:cNvSpPr txBox="true"/>
          <p:nvPr/>
        </p:nvSpPr>
        <p:spPr>
          <a:xfrm rot="0">
            <a:off x="3057371" y="7222833"/>
            <a:ext cx="2781282" cy="1676400"/>
          </a:xfrm>
          <a:prstGeom prst="rect">
            <a:avLst/>
          </a:prstGeom>
        </p:spPr>
        <p:txBody>
          <a:bodyPr anchor="t" rtlCol="false" tIns="0" lIns="0" bIns="0" rIns="0">
            <a:spAutoFit/>
          </a:bodyPr>
          <a:lstStyle/>
          <a:p>
            <a:pPr algn="ctr">
              <a:lnSpc>
                <a:spcPts val="1680"/>
              </a:lnSpc>
            </a:pPr>
            <a:r>
              <a:rPr lang="en-US" sz="1400">
                <a:solidFill>
                  <a:srgbClr val="D7E7C6"/>
                </a:solidFill>
                <a:latin typeface="Pattanakarn Light"/>
                <a:ea typeface="Pattanakarn Light"/>
                <a:cs typeface="Pattanakarn Light"/>
                <a:sym typeface="Pattanakarn Light"/>
              </a:rPr>
              <a:t>✅ 67% REDUCTION in successful lateral movement ✅ 5x MORE TIME needed to compromise systems </a:t>
            </a:r>
          </a:p>
          <a:p>
            <a:pPr algn="ctr">
              <a:lnSpc>
                <a:spcPts val="1680"/>
              </a:lnSpc>
            </a:pPr>
            <a:r>
              <a:rPr lang="en-US" sz="1400">
                <a:solidFill>
                  <a:srgbClr val="D7E7C6"/>
                </a:solidFill>
                <a:latin typeface="Pattanakarn Light"/>
                <a:ea typeface="Pattanakarn Light"/>
                <a:cs typeface="Pattanakarn Light"/>
                <a:sym typeface="Pattanakarn Light"/>
              </a:rPr>
              <a:t>✅ 2x BETTER DETECTION of attack attempts </a:t>
            </a:r>
          </a:p>
          <a:p>
            <a:pPr algn="ctr">
              <a:lnSpc>
                <a:spcPts val="1680"/>
              </a:lnSpc>
            </a:pPr>
            <a:r>
              <a:rPr lang="en-US" sz="1400">
                <a:solidFill>
                  <a:srgbClr val="D7E7C6"/>
                </a:solidFill>
                <a:latin typeface="Pattanakarn Light"/>
                <a:ea typeface="Pattanakarn Light"/>
                <a:cs typeface="Pattanakarn Light"/>
                <a:sym typeface="Pattanakarn Light"/>
              </a:rPr>
              <a:t>✅ 58% FEWER vulnerabilities exposed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29684" cy="198363"/>
          </a:xfrm>
          <a:custGeom>
            <a:avLst/>
            <a:gdLst/>
            <a:ahLst/>
            <a:cxnLst/>
            <a:rect r="r" b="b" t="t" l="l"/>
            <a:pathLst>
              <a:path h="198363" w="229684">
                <a:moveTo>
                  <a:pt x="0" y="0"/>
                </a:moveTo>
                <a:lnTo>
                  <a:pt x="229684" y="0"/>
                </a:lnTo>
                <a:lnTo>
                  <a:pt x="229684" y="198363"/>
                </a:lnTo>
                <a:lnTo>
                  <a:pt x="0" y="198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3285326" y="9263062"/>
            <a:ext cx="2102935" cy="0"/>
          </a:xfrm>
          <a:prstGeom prst="line">
            <a:avLst/>
          </a:prstGeom>
          <a:ln cap="flat" w="9525">
            <a:solidFill>
              <a:srgbClr val="D7E7C6">
                <a:alpha val="34902"/>
              </a:srgbClr>
            </a:solidFill>
            <a:prstDash val="solid"/>
            <a:headEnd type="none" len="sm" w="sm"/>
            <a:tailEnd type="none" len="sm" w="sm"/>
          </a:ln>
        </p:spPr>
      </p:sp>
      <p:sp>
        <p:nvSpPr>
          <p:cNvPr name="AutoShape 4" id="4"/>
          <p:cNvSpPr/>
          <p:nvPr/>
        </p:nvSpPr>
        <p:spPr>
          <a:xfrm>
            <a:off x="6301697" y="9253538"/>
            <a:ext cx="2102935" cy="0"/>
          </a:xfrm>
          <a:prstGeom prst="line">
            <a:avLst/>
          </a:prstGeom>
          <a:ln cap="flat" w="9525">
            <a:solidFill>
              <a:srgbClr val="D7E7C6">
                <a:alpha val="34902"/>
              </a:srgbClr>
            </a:solidFill>
            <a:prstDash val="solid"/>
            <a:headEnd type="none" len="sm" w="sm"/>
            <a:tailEnd type="none" len="sm" w="sm"/>
          </a:ln>
        </p:spPr>
      </p:sp>
      <p:sp>
        <p:nvSpPr>
          <p:cNvPr name="AutoShape 5" id="5"/>
          <p:cNvSpPr/>
          <p:nvPr/>
        </p:nvSpPr>
        <p:spPr>
          <a:xfrm>
            <a:off x="9318067" y="9244012"/>
            <a:ext cx="2102935" cy="0"/>
          </a:xfrm>
          <a:prstGeom prst="line">
            <a:avLst/>
          </a:prstGeom>
          <a:ln cap="flat" w="9525">
            <a:solidFill>
              <a:srgbClr val="D7E7C6">
                <a:alpha val="34902"/>
              </a:srgbClr>
            </a:solidFill>
            <a:prstDash val="solid"/>
            <a:headEnd type="none" len="sm" w="sm"/>
            <a:tailEnd type="none" len="sm" w="sm"/>
          </a:ln>
        </p:spPr>
      </p:sp>
      <p:grpSp>
        <p:nvGrpSpPr>
          <p:cNvPr name="Group 6" id="6"/>
          <p:cNvGrpSpPr/>
          <p:nvPr/>
        </p:nvGrpSpPr>
        <p:grpSpPr>
          <a:xfrm rot="0">
            <a:off x="12522757" y="2590983"/>
            <a:ext cx="9094295" cy="9629815"/>
            <a:chOff x="0" y="0"/>
            <a:chExt cx="2395205" cy="2536247"/>
          </a:xfrm>
        </p:grpSpPr>
        <p:sp>
          <p:nvSpPr>
            <p:cNvPr name="Freeform 7" id="7"/>
            <p:cNvSpPr/>
            <p:nvPr/>
          </p:nvSpPr>
          <p:spPr>
            <a:xfrm flipH="false" flipV="false" rot="0">
              <a:off x="0" y="0"/>
              <a:ext cx="2395205" cy="2536248"/>
            </a:xfrm>
            <a:custGeom>
              <a:avLst/>
              <a:gdLst/>
              <a:ahLst/>
              <a:cxnLst/>
              <a:rect r="r" b="b" t="t" l="l"/>
              <a:pathLst>
                <a:path h="2536248" w="2395205">
                  <a:moveTo>
                    <a:pt x="8513" y="0"/>
                  </a:moveTo>
                  <a:lnTo>
                    <a:pt x="2386692" y="0"/>
                  </a:lnTo>
                  <a:cubicBezTo>
                    <a:pt x="2388950" y="0"/>
                    <a:pt x="2391115" y="897"/>
                    <a:pt x="2392712" y="2493"/>
                  </a:cubicBezTo>
                  <a:cubicBezTo>
                    <a:pt x="2394309" y="4090"/>
                    <a:pt x="2395205" y="6255"/>
                    <a:pt x="2395205" y="8513"/>
                  </a:cubicBezTo>
                  <a:lnTo>
                    <a:pt x="2395205" y="2527735"/>
                  </a:lnTo>
                  <a:cubicBezTo>
                    <a:pt x="2395205" y="2532436"/>
                    <a:pt x="2391394" y="2536248"/>
                    <a:pt x="2386692" y="2536248"/>
                  </a:cubicBezTo>
                  <a:lnTo>
                    <a:pt x="8513" y="2536248"/>
                  </a:lnTo>
                  <a:cubicBezTo>
                    <a:pt x="3811" y="2536248"/>
                    <a:pt x="0" y="2532436"/>
                    <a:pt x="0" y="2527735"/>
                  </a:cubicBezTo>
                  <a:lnTo>
                    <a:pt x="0" y="8513"/>
                  </a:lnTo>
                  <a:cubicBezTo>
                    <a:pt x="0" y="3811"/>
                    <a:pt x="3811" y="0"/>
                    <a:pt x="8513" y="0"/>
                  </a:cubicBezTo>
                  <a:close/>
                </a:path>
              </a:pathLst>
            </a:custGeom>
            <a:solidFill>
              <a:srgbClr val="141414"/>
            </a:solidFill>
            <a:ln w="9525" cap="sq">
              <a:solidFill>
                <a:srgbClr val="A2DD39"/>
              </a:solidFill>
              <a:prstDash val="solid"/>
              <a:miter/>
            </a:ln>
          </p:spPr>
        </p:sp>
        <p:sp>
          <p:nvSpPr>
            <p:cNvPr name="TextBox 8" id="8"/>
            <p:cNvSpPr txBox="true"/>
            <p:nvPr/>
          </p:nvSpPr>
          <p:spPr>
            <a:xfrm>
              <a:off x="0" y="-38100"/>
              <a:ext cx="2395205" cy="2574347"/>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8459071"/>
            <a:ext cx="809744" cy="815676"/>
          </a:xfrm>
          <a:custGeom>
            <a:avLst/>
            <a:gdLst/>
            <a:ahLst/>
            <a:cxnLst/>
            <a:rect r="r" b="b" t="t" l="l"/>
            <a:pathLst>
              <a:path h="815676" w="809744">
                <a:moveTo>
                  <a:pt x="0" y="0"/>
                </a:moveTo>
                <a:lnTo>
                  <a:pt x="809744" y="0"/>
                </a:lnTo>
                <a:lnTo>
                  <a:pt x="809744" y="815676"/>
                </a:lnTo>
                <a:lnTo>
                  <a:pt x="0" y="815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415802" y="3403824"/>
            <a:ext cx="2843498" cy="294690"/>
          </a:xfrm>
          <a:custGeom>
            <a:avLst/>
            <a:gdLst/>
            <a:ahLst/>
            <a:cxnLst/>
            <a:rect r="r" b="b" t="t" l="l"/>
            <a:pathLst>
              <a:path h="294690" w="2843498">
                <a:moveTo>
                  <a:pt x="0" y="0"/>
                </a:moveTo>
                <a:lnTo>
                  <a:pt x="2843498" y="0"/>
                </a:lnTo>
                <a:lnTo>
                  <a:pt x="2843498" y="294690"/>
                </a:lnTo>
                <a:lnTo>
                  <a:pt x="0" y="294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28700" y="6620364"/>
            <a:ext cx="316219" cy="79055"/>
          </a:xfrm>
          <a:custGeom>
            <a:avLst/>
            <a:gdLst/>
            <a:ahLst/>
            <a:cxnLst/>
            <a:rect r="r" b="b" t="t" l="l"/>
            <a:pathLst>
              <a:path h="79055" w="316219">
                <a:moveTo>
                  <a:pt x="0" y="0"/>
                </a:moveTo>
                <a:lnTo>
                  <a:pt x="316219" y="0"/>
                </a:lnTo>
                <a:lnTo>
                  <a:pt x="316219" y="79055"/>
                </a:lnTo>
                <a:lnTo>
                  <a:pt x="0" y="790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633784" y="955997"/>
            <a:ext cx="3436121" cy="1474408"/>
          </a:xfrm>
          <a:custGeom>
            <a:avLst/>
            <a:gdLst/>
            <a:ahLst/>
            <a:cxnLst/>
            <a:rect r="r" b="b" t="t" l="l"/>
            <a:pathLst>
              <a:path h="1474408" w="3436121">
                <a:moveTo>
                  <a:pt x="0" y="0"/>
                </a:moveTo>
                <a:lnTo>
                  <a:pt x="3436121" y="0"/>
                </a:lnTo>
                <a:lnTo>
                  <a:pt x="3436121" y="1474408"/>
                </a:lnTo>
                <a:lnTo>
                  <a:pt x="0" y="14744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661436" y="4190881"/>
            <a:ext cx="5543104" cy="4268190"/>
          </a:xfrm>
          <a:custGeom>
            <a:avLst/>
            <a:gdLst/>
            <a:ahLst/>
            <a:cxnLst/>
            <a:rect r="r" b="b" t="t" l="l"/>
            <a:pathLst>
              <a:path h="4268190" w="5543104">
                <a:moveTo>
                  <a:pt x="0" y="0"/>
                </a:moveTo>
                <a:lnTo>
                  <a:pt x="5543104" y="0"/>
                </a:lnTo>
                <a:lnTo>
                  <a:pt x="5543104" y="4268190"/>
                </a:lnTo>
                <a:lnTo>
                  <a:pt x="0" y="4268190"/>
                </a:lnTo>
                <a:lnTo>
                  <a:pt x="0" y="0"/>
                </a:lnTo>
                <a:close/>
              </a:path>
            </a:pathLst>
          </a:custGeom>
          <a:blipFill>
            <a:blip r:embed="rId13"/>
            <a:stretch>
              <a:fillRect l="0" t="0" r="0" b="0"/>
            </a:stretch>
          </a:blipFill>
        </p:spPr>
      </p:sp>
      <p:sp>
        <p:nvSpPr>
          <p:cNvPr name="TextBox 14" id="14"/>
          <p:cNvSpPr txBox="true"/>
          <p:nvPr/>
        </p:nvSpPr>
        <p:spPr>
          <a:xfrm rot="0">
            <a:off x="2355961" y="1079822"/>
            <a:ext cx="7891471" cy="1704213"/>
          </a:xfrm>
          <a:prstGeom prst="rect">
            <a:avLst/>
          </a:prstGeom>
        </p:spPr>
        <p:txBody>
          <a:bodyPr anchor="t" rtlCol="false" tIns="0" lIns="0" bIns="0" rIns="0">
            <a:spAutoFit/>
          </a:bodyPr>
          <a:lstStyle/>
          <a:p>
            <a:pPr algn="l">
              <a:lnSpc>
                <a:spcPts val="4416"/>
              </a:lnSpc>
            </a:pPr>
            <a:r>
              <a:rPr lang="en-US" sz="4800">
                <a:solidFill>
                  <a:srgbClr val="A2DD39"/>
                </a:solidFill>
                <a:latin typeface="Pattanakarn Light"/>
                <a:ea typeface="Pattanakarn Light"/>
                <a:cs typeface="Pattanakarn Light"/>
                <a:sym typeface="Pattanakarn Light"/>
              </a:rPr>
              <a:t>DEFENSE-IN-DEPTH: SECURITY EVEN WITH VULNERABLE DEVICES</a:t>
            </a:r>
          </a:p>
        </p:txBody>
      </p:sp>
      <p:sp>
        <p:nvSpPr>
          <p:cNvPr name="TextBox 15" id="15"/>
          <p:cNvSpPr txBox="true"/>
          <p:nvPr/>
        </p:nvSpPr>
        <p:spPr>
          <a:xfrm rot="0">
            <a:off x="2355961" y="2993585"/>
            <a:ext cx="8892172" cy="557584"/>
          </a:xfrm>
          <a:prstGeom prst="rect">
            <a:avLst/>
          </a:prstGeom>
        </p:spPr>
        <p:txBody>
          <a:bodyPr anchor="t" rtlCol="false" tIns="0" lIns="0" bIns="0" rIns="0">
            <a:spAutoFit/>
          </a:bodyPr>
          <a:lstStyle/>
          <a:p>
            <a:pPr algn="l">
              <a:lnSpc>
                <a:spcPts val="2104"/>
              </a:lnSpc>
            </a:pPr>
            <a:r>
              <a:rPr lang="en-US" sz="2287">
                <a:solidFill>
                  <a:srgbClr val="D7E7C6"/>
                </a:solidFill>
                <a:latin typeface="Pattanakarn Light"/>
                <a:ea typeface="Pattanakarn Light"/>
                <a:cs typeface="Pattanakarn Light"/>
                <a:sym typeface="Pattanakarn Light"/>
              </a:rPr>
              <a:t>SECURITY IMPROVEMENTS OCCURRED DESPITE UNCHANGED DEVICE VULNERABILITIES</a:t>
            </a:r>
          </a:p>
        </p:txBody>
      </p:sp>
      <p:sp>
        <p:nvSpPr>
          <p:cNvPr name="TextBox 16" id="16"/>
          <p:cNvSpPr txBox="true"/>
          <p:nvPr/>
        </p:nvSpPr>
        <p:spPr>
          <a:xfrm rot="0">
            <a:off x="3285326" y="6620364"/>
            <a:ext cx="1940132" cy="2095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What This Means:</a:t>
            </a:r>
          </a:p>
        </p:txBody>
      </p:sp>
      <p:sp>
        <p:nvSpPr>
          <p:cNvPr name="TextBox 17" id="17"/>
          <p:cNvSpPr txBox="true"/>
          <p:nvPr/>
        </p:nvSpPr>
        <p:spPr>
          <a:xfrm rot="0">
            <a:off x="3285326" y="6991839"/>
            <a:ext cx="1873643" cy="2044195"/>
          </a:xfrm>
          <a:prstGeom prst="rect">
            <a:avLst/>
          </a:prstGeom>
        </p:spPr>
        <p:txBody>
          <a:bodyPr anchor="t" rtlCol="false" tIns="0" lIns="0" bIns="0" rIns="0">
            <a:spAutoFit/>
          </a:bodyPr>
          <a:lstStyle/>
          <a:p>
            <a:pPr algn="l" marL="269304" indent="-134652" lvl="1">
              <a:lnSpc>
                <a:spcPts val="1496"/>
              </a:lnSpc>
              <a:buFont typeface="Arial"/>
              <a:buChar char="•"/>
            </a:pPr>
            <a:r>
              <a:rPr lang="en-US" sz="1247">
                <a:solidFill>
                  <a:srgbClr val="D7E7C6"/>
                </a:solidFill>
                <a:latin typeface="Pattanakarn Light"/>
                <a:ea typeface="Pattanakarn Light"/>
                <a:cs typeface="Pattanakarn Light"/>
                <a:sym typeface="Pattanakarn Light"/>
              </a:rPr>
              <a:t>❌ Devices still had default passwords</a:t>
            </a:r>
          </a:p>
          <a:p>
            <a:pPr algn="l" marL="269304" indent="-134652" lvl="1">
              <a:lnSpc>
                <a:spcPts val="1496"/>
              </a:lnSpc>
              <a:buFont typeface="Arial"/>
              <a:buChar char="•"/>
            </a:pPr>
            <a:r>
              <a:rPr lang="en-US" sz="1247">
                <a:solidFill>
                  <a:srgbClr val="D7E7C6"/>
                </a:solidFill>
                <a:latin typeface="Pattanakarn Light"/>
                <a:ea typeface="Pattanakarn Light"/>
                <a:cs typeface="Pattanakarn Light"/>
                <a:sym typeface="Pattanakarn Light"/>
              </a:rPr>
              <a:t>❌ Firmware remained outdated</a:t>
            </a:r>
          </a:p>
          <a:p>
            <a:pPr algn="l" marL="269304" indent="-134652" lvl="1">
              <a:lnSpc>
                <a:spcPts val="1496"/>
              </a:lnSpc>
              <a:buFont typeface="Arial"/>
              <a:buChar char="•"/>
            </a:pPr>
            <a:r>
              <a:rPr lang="en-US" sz="1247">
                <a:solidFill>
                  <a:srgbClr val="D7E7C6"/>
                </a:solidFill>
                <a:latin typeface="Pattanakarn Light"/>
                <a:ea typeface="Pattanakarn Light"/>
                <a:cs typeface="Pattanakarn Light"/>
                <a:sym typeface="Pattanakarn Light"/>
              </a:rPr>
              <a:t>❌ Misconfigurations unchanged</a:t>
            </a:r>
          </a:p>
          <a:p>
            <a:pPr algn="l" marL="269304" indent="-134652" lvl="1">
              <a:lnSpc>
                <a:spcPts val="1496"/>
              </a:lnSpc>
              <a:buFont typeface="Arial"/>
              <a:buChar char="•"/>
            </a:pPr>
            <a:r>
              <a:rPr lang="en-US" sz="1247">
                <a:solidFill>
                  <a:srgbClr val="D7E7C6"/>
                </a:solidFill>
                <a:latin typeface="Pattanakarn Light"/>
                <a:ea typeface="Pattanakarn Light"/>
                <a:cs typeface="Pattanakarn Light"/>
                <a:sym typeface="Pattanakarn Light"/>
              </a:rPr>
              <a:t>✅ Yet segmentation still provided protection</a:t>
            </a:r>
          </a:p>
          <a:p>
            <a:pPr algn="l">
              <a:lnSpc>
                <a:spcPts val="1496"/>
              </a:lnSpc>
            </a:pPr>
          </a:p>
        </p:txBody>
      </p:sp>
      <p:sp>
        <p:nvSpPr>
          <p:cNvPr name="TextBox 18" id="18"/>
          <p:cNvSpPr txBox="true"/>
          <p:nvPr/>
        </p:nvSpPr>
        <p:spPr>
          <a:xfrm rot="0">
            <a:off x="6301697" y="5782218"/>
            <a:ext cx="1940132" cy="125730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Why This Matters for Real Buildings:</a:t>
            </a:r>
          </a:p>
          <a:p>
            <a:pPr algn="l">
              <a:lnSpc>
                <a:spcPts val="1680"/>
              </a:lnSpc>
            </a:pPr>
          </a:p>
          <a:p>
            <a:pPr algn="l">
              <a:lnSpc>
                <a:spcPts val="1680"/>
              </a:lnSpc>
            </a:pPr>
            <a:r>
              <a:rPr lang="en-US" sz="1400" b="true">
                <a:solidFill>
                  <a:srgbClr val="A2DD39"/>
                </a:solidFill>
                <a:latin typeface="Pattanakarn Bold"/>
                <a:ea typeface="Pattanakarn Bold"/>
                <a:cs typeface="Pattanakarn Bold"/>
                <a:sym typeface="Pattanakarn Bold"/>
              </a:rPr>
              <a:t>Challenge: Legacy IoT devices often can't be patched</a:t>
            </a:r>
          </a:p>
        </p:txBody>
      </p:sp>
      <p:sp>
        <p:nvSpPr>
          <p:cNvPr name="TextBox 19" id="19"/>
          <p:cNvSpPr txBox="true"/>
          <p:nvPr/>
        </p:nvSpPr>
        <p:spPr>
          <a:xfrm rot="0">
            <a:off x="6301697" y="7190292"/>
            <a:ext cx="2102935" cy="125730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Vendor no longer supports device</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Updates break functionality</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Limited IT resources</a:t>
            </a:r>
          </a:p>
          <a:p>
            <a:pPr algn="l">
              <a:lnSpc>
                <a:spcPts val="1680"/>
              </a:lnSpc>
            </a:pPr>
          </a:p>
        </p:txBody>
      </p:sp>
      <p:sp>
        <p:nvSpPr>
          <p:cNvPr name="TextBox 20" id="20"/>
          <p:cNvSpPr txBox="true"/>
          <p:nvPr/>
        </p:nvSpPr>
        <p:spPr>
          <a:xfrm rot="0">
            <a:off x="9258259" y="6353664"/>
            <a:ext cx="2102935" cy="628650"/>
          </a:xfrm>
          <a:prstGeom prst="rect">
            <a:avLst/>
          </a:prstGeom>
        </p:spPr>
        <p:txBody>
          <a:bodyPr anchor="t" rtlCol="false" tIns="0" lIns="0" bIns="0" rIns="0">
            <a:spAutoFit/>
          </a:bodyPr>
          <a:lstStyle/>
          <a:p>
            <a:pPr algn="l">
              <a:lnSpc>
                <a:spcPts val="1680"/>
              </a:lnSpc>
            </a:pPr>
            <a:r>
              <a:rPr lang="en-US" sz="1400" b="true">
                <a:solidFill>
                  <a:srgbClr val="A2DD39"/>
                </a:solidFill>
                <a:latin typeface="Pattanakarn Bold"/>
                <a:ea typeface="Pattanakarn Bold"/>
                <a:cs typeface="Pattanakarn Bold"/>
                <a:sym typeface="Pattanakarn Bold"/>
              </a:rPr>
              <a:t>Solution: Segmentation works regardless</a:t>
            </a:r>
          </a:p>
        </p:txBody>
      </p:sp>
      <p:sp>
        <p:nvSpPr>
          <p:cNvPr name="TextBox 21" id="21"/>
          <p:cNvSpPr txBox="true"/>
          <p:nvPr/>
        </p:nvSpPr>
        <p:spPr>
          <a:xfrm rot="0">
            <a:off x="9318067" y="7190292"/>
            <a:ext cx="2102935" cy="1885950"/>
          </a:xfrm>
          <a:prstGeom prst="rect">
            <a:avLst/>
          </a:prstGeom>
        </p:spPr>
        <p:txBody>
          <a:bodyPr anchor="t" rtlCol="false" tIns="0" lIns="0" bIns="0" rIns="0">
            <a:spAutoFit/>
          </a:bodyPr>
          <a:lstStyle/>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Creates barriers without touching devices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Protects unpatchable systems</a:t>
            </a:r>
          </a:p>
          <a:p>
            <a:pPr algn="l" marL="302261" indent="-151130" lvl="1">
              <a:lnSpc>
                <a:spcPts val="1680"/>
              </a:lnSpc>
              <a:buFont typeface="Arial"/>
              <a:buChar char="•"/>
            </a:pPr>
            <a:r>
              <a:rPr lang="en-US" sz="1400">
                <a:solidFill>
                  <a:srgbClr val="D7E7C6"/>
                </a:solidFill>
                <a:latin typeface="Pattanakarn Light"/>
                <a:ea typeface="Pattanakarn Light"/>
                <a:cs typeface="Pattanakarn Light"/>
                <a:sym typeface="Pattanakarn Light"/>
              </a:rPr>
              <a:t>Provides immediate security benefit</a:t>
            </a:r>
          </a:p>
          <a:p>
            <a:pPr algn="l">
              <a:lnSpc>
                <a:spcPts val="1680"/>
              </a:lnSpc>
            </a:pPr>
          </a:p>
        </p:txBody>
      </p:sp>
      <p:sp>
        <p:nvSpPr>
          <p:cNvPr name="TextBox 22" id="22"/>
          <p:cNvSpPr txBox="true"/>
          <p:nvPr/>
        </p:nvSpPr>
        <p:spPr>
          <a:xfrm rot="0">
            <a:off x="13096650" y="344772"/>
            <a:ext cx="3973255" cy="466725"/>
          </a:xfrm>
          <a:prstGeom prst="rect">
            <a:avLst/>
          </a:prstGeom>
        </p:spPr>
        <p:txBody>
          <a:bodyPr anchor="t" rtlCol="false" tIns="0" lIns="0" bIns="0" rIns="0">
            <a:spAutoFit/>
          </a:bodyPr>
          <a:lstStyle/>
          <a:p>
            <a:pPr algn="ctr">
              <a:lnSpc>
                <a:spcPts val="1823"/>
              </a:lnSpc>
              <a:spcBef>
                <a:spcPct val="0"/>
              </a:spcBef>
            </a:pPr>
            <a:r>
              <a:rPr lang="en-US" sz="1519">
                <a:solidFill>
                  <a:srgbClr val="FFFFFF"/>
                </a:solidFill>
                <a:latin typeface="Pattanakarn Light"/>
                <a:ea typeface="Pattanakarn Light"/>
                <a:cs typeface="Pattanakarn Light"/>
                <a:sym typeface="Pattanakarn Light"/>
              </a:rPr>
              <a:t>Inc</a:t>
            </a:r>
            <a:r>
              <a:rPr lang="en-US" sz="1519">
                <a:solidFill>
                  <a:srgbClr val="FFFFFF"/>
                </a:solidFill>
                <a:latin typeface="Pattanakarn Light"/>
                <a:ea typeface="Pattanakarn Light"/>
                <a:cs typeface="Pattanakarn Light"/>
                <a:sym typeface="Pattanakarn Light"/>
              </a:rPr>
              <a:t>reased time-to-compromise gives defenders a 5x larger detection window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DAG626I26_8</dc:identifier>
  <dcterms:modified xsi:type="dcterms:W3CDTF">2011-08-01T06:04:30Z</dcterms:modified>
  <cp:revision>1</cp:revision>
  <dc:title>Network Segmentation for IoT Security</dc:title>
</cp:coreProperties>
</file>